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9"/>
  </p:notesMasterIdLst>
  <p:sldIdLst>
    <p:sldId id="761" r:id="rId5"/>
    <p:sldId id="268" r:id="rId6"/>
    <p:sldId id="265" r:id="rId7"/>
    <p:sldId id="271" r:id="rId8"/>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3DDCDD7-9D13-6DB3-652B-2BE3D921AC86}" name="Gemma Young" initials="GY" userId="652694ebf482f56f" providerId="Windows Live"/>
  <p188:author id="{E47613ED-A72D-5335-E2A0-F830D55AC15B}" name="MS Director" initials="MD" userId="S::msdirector@masteryscience.onmicrosoft.com::94ded8be-1f52-4f6c-9c46-5b7405c8e43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emma Young" initials="GY" lastIdx="28" clrIdx="0">
    <p:extLst>
      <p:ext uri="{19B8F6BF-5375-455C-9EA6-DF929625EA0E}">
        <p15:presenceInfo xmlns:p15="http://schemas.microsoft.com/office/powerpoint/2012/main" userId="652694ebf482f56f" providerId="Windows Live"/>
      </p:ext>
    </p:extLst>
  </p:cmAuthor>
  <p:cmAuthor id="2" name="MS Director" initials="MD" lastIdx="12" clrIdx="1">
    <p:extLst>
      <p:ext uri="{19B8F6BF-5375-455C-9EA6-DF929625EA0E}">
        <p15:presenceInfo xmlns:p15="http://schemas.microsoft.com/office/powerpoint/2012/main" userId="S::tonysherborne@masteryscience.onmicrosoft.com::94ded8be-1f52-4f6c-9c46-5b7405c8e432" providerId="AD"/>
      </p:ext>
    </p:extLst>
  </p:cmAuthor>
  <p:cmAuthor id="3" name="MS Director" initials="MD [2]" lastIdx="20" clrIdx="2">
    <p:extLst>
      <p:ext uri="{19B8F6BF-5375-455C-9EA6-DF929625EA0E}">
        <p15:presenceInfo xmlns:p15="http://schemas.microsoft.com/office/powerpoint/2012/main" userId="S::msdirector@masteryscience.onmicrosoft.com::94ded8be-1f52-4f6c-9c46-5b7405c8e4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F8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4" d="100"/>
          <a:sy n="104" d="100"/>
        </p:scale>
        <p:origin x="14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FC586A-904B-45ED-BAAA-68A2E690F005}" type="datetimeFigureOut">
              <a:rPr lang="en-GB" smtClean="0"/>
              <a:t>03/11/2021</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0033BC-6F32-4E13-9F7C-EE28B9FB671C}" type="slidenum">
              <a:rPr lang="en-GB" smtClean="0"/>
              <a:t>‹#›</a:t>
            </a:fld>
            <a:endParaRPr lang="en-GB"/>
          </a:p>
        </p:txBody>
      </p:sp>
    </p:spTree>
    <p:extLst>
      <p:ext uri="{BB962C8B-B14F-4D97-AF65-F5344CB8AC3E}">
        <p14:creationId xmlns:p14="http://schemas.microsoft.com/office/powerpoint/2010/main" val="2953861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GB" b="0" baseline="0"/>
          </a:p>
        </p:txBody>
      </p:sp>
      <p:sp>
        <p:nvSpPr>
          <p:cNvPr id="4" name="Slide Number Placeholder 3"/>
          <p:cNvSpPr>
            <a:spLocks noGrp="1"/>
          </p:cNvSpPr>
          <p:nvPr>
            <p:ph type="sldNum" sz="quarter" idx="10"/>
          </p:nvPr>
        </p:nvSpPr>
        <p:spPr/>
        <p:txBody>
          <a:bodyPr/>
          <a:lstStyle/>
          <a:p>
            <a:fld id="{CA1C17E5-ECCE-4B62-A532-A5F7DEEED2FD}" type="slidenum">
              <a:rPr lang="en-GB" smtClean="0"/>
              <a:pPr/>
              <a:t>1</a:t>
            </a:fld>
            <a:endParaRPr lang="en-GB"/>
          </a:p>
        </p:txBody>
      </p:sp>
    </p:spTree>
    <p:extLst>
      <p:ext uri="{BB962C8B-B14F-4D97-AF65-F5344CB8AC3E}">
        <p14:creationId xmlns:p14="http://schemas.microsoft.com/office/powerpoint/2010/main" val="2168273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80033BC-6F32-4E13-9F7C-EE28B9FB671C}" type="slidenum">
              <a:rPr lang="en-GB" smtClean="0"/>
              <a:t>4</a:t>
            </a:fld>
            <a:endParaRPr lang="en-GB"/>
          </a:p>
        </p:txBody>
      </p:sp>
    </p:spTree>
    <p:extLst>
      <p:ext uri="{BB962C8B-B14F-4D97-AF65-F5344CB8AC3E}">
        <p14:creationId xmlns:p14="http://schemas.microsoft.com/office/powerpoint/2010/main" val="354240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613A10F-0FBD-45A5-A3D4-64361A58D329}" type="datetimeFigureOut">
              <a:rPr lang="en-GB" smtClean="0"/>
              <a:t>03/11/2021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33622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13A10F-0FBD-45A5-A3D4-64361A58D329}" type="datetimeFigureOut">
              <a:rPr lang="en-GB" smtClean="0"/>
              <a:t>03/11/2021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859514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13A10F-0FBD-45A5-A3D4-64361A58D329}" type="datetimeFigureOut">
              <a:rPr lang="en-GB" smtClean="0"/>
              <a:t>03/11/2021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862448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tudent sheets">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899364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13A10F-0FBD-45A5-A3D4-64361A58D329}" type="datetimeFigureOut">
              <a:rPr lang="en-GB" smtClean="0"/>
              <a:t>03/11/2021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164716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13A10F-0FBD-45A5-A3D4-64361A58D329}" type="datetimeFigureOut">
              <a:rPr lang="en-GB" smtClean="0"/>
              <a:t>03/11/2021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1301353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613A10F-0FBD-45A5-A3D4-64361A58D329}" type="datetimeFigureOut">
              <a:rPr lang="en-GB" smtClean="0"/>
              <a:t>03/11/2021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104871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613A10F-0FBD-45A5-A3D4-64361A58D329}" type="datetimeFigureOut">
              <a:rPr lang="en-GB" smtClean="0"/>
              <a:t>03/11/2021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2722553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613A10F-0FBD-45A5-A3D4-64361A58D329}" type="datetimeFigureOut">
              <a:rPr lang="en-GB" smtClean="0"/>
              <a:t>03/11/2021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990963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3A10F-0FBD-45A5-A3D4-64361A58D329}" type="datetimeFigureOut">
              <a:rPr lang="en-GB" smtClean="0"/>
              <a:t>03/11/2021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4267033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13A10F-0FBD-45A5-A3D4-64361A58D329}" type="datetimeFigureOut">
              <a:rPr lang="en-GB" smtClean="0"/>
              <a:t>03/11/2021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2718677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13A10F-0FBD-45A5-A3D4-64361A58D329}" type="datetimeFigureOut">
              <a:rPr lang="en-GB" smtClean="0"/>
              <a:t>03/11/2021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5103D5-DBE5-4202-8036-570937745E85}" type="slidenum">
              <a:rPr lang="en-GB" smtClean="0"/>
              <a:t>‹#›</a:t>
            </a:fld>
            <a:endParaRPr lang="en-GB"/>
          </a:p>
        </p:txBody>
      </p:sp>
    </p:spTree>
    <p:extLst>
      <p:ext uri="{BB962C8B-B14F-4D97-AF65-F5344CB8AC3E}">
        <p14:creationId xmlns:p14="http://schemas.microsoft.com/office/powerpoint/2010/main" val="3038696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3A10F-0FBD-45A5-A3D4-64361A58D329}" type="datetimeFigureOut">
              <a:rPr lang="en-GB" smtClean="0"/>
              <a:t>03/11/2021</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5103D5-DBE5-4202-8036-570937745E85}" type="slidenum">
              <a:rPr lang="en-GB" smtClean="0"/>
              <a:t>‹#›</a:t>
            </a:fld>
            <a:endParaRPr lang="en-GB"/>
          </a:p>
        </p:txBody>
      </p:sp>
    </p:spTree>
    <p:extLst>
      <p:ext uri="{BB962C8B-B14F-4D97-AF65-F5344CB8AC3E}">
        <p14:creationId xmlns:p14="http://schemas.microsoft.com/office/powerpoint/2010/main" val="10404254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4.png"/><Relationship Id="rId7" Type="http://schemas.openxmlformats.org/officeDocument/2006/relationships/image" Target="../media/image17.jpeg"/><Relationship Id="rId12" Type="http://schemas.openxmlformats.org/officeDocument/2006/relationships/image" Target="../media/image22.jpeg"/><Relationship Id="rId2"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21.jpeg"/><Relationship Id="rId5" Type="http://schemas.openxmlformats.org/officeDocument/2006/relationships/image" Target="../media/image16.jpeg"/><Relationship Id="rId10" Type="http://schemas.openxmlformats.org/officeDocument/2006/relationships/image" Target="../media/image20.png"/><Relationship Id="rId4" Type="http://schemas.openxmlformats.org/officeDocument/2006/relationships/image" Target="../media/image15.jpeg"/><Relationship Id="rId9" Type="http://schemas.openxmlformats.org/officeDocument/2006/relationships/image" Target="../media/image19.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DEB3766-0EDD-4244-9765-C0980A53DBE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522853" y="1339929"/>
            <a:ext cx="1392962" cy="1107996"/>
          </a:xfrm>
          <a:prstGeom prst="rect">
            <a:avLst/>
          </a:prstGeom>
        </p:spPr>
      </p:pic>
      <p:pic>
        <p:nvPicPr>
          <p:cNvPr id="9" name="Picture 8" descr="A group of people playing golf&#10;&#10;Description automatically generated with medium confidence">
            <a:extLst>
              <a:ext uri="{FF2B5EF4-FFF2-40B4-BE49-F238E27FC236}">
                <a16:creationId xmlns:a16="http://schemas.microsoft.com/office/drawing/2014/main" id="{78F8A3AB-D5CA-4AFD-BF96-189C058D8AA0}"/>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998030" y="1935111"/>
            <a:ext cx="3186364" cy="1194887"/>
          </a:xfrm>
          <a:prstGeom prst="roundRect">
            <a:avLst/>
          </a:prstGeom>
        </p:spPr>
      </p:pic>
      <p:pic>
        <p:nvPicPr>
          <p:cNvPr id="11" name="Picture 10" descr="Diagram&#10;&#10;Description automatically generated">
            <a:extLst>
              <a:ext uri="{FF2B5EF4-FFF2-40B4-BE49-F238E27FC236}">
                <a16:creationId xmlns:a16="http://schemas.microsoft.com/office/drawing/2014/main" id="{29D3F87F-33D2-4AEB-B6F2-9F4F57BCEFE6}"/>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6185671" y="2726782"/>
            <a:ext cx="3498863" cy="2002441"/>
          </a:xfrm>
          <a:prstGeom prst="roundRect">
            <a:avLst/>
          </a:prstGeom>
        </p:spPr>
      </p:pic>
      <p:sp>
        <p:nvSpPr>
          <p:cNvPr id="62" name="TextBox 61"/>
          <p:cNvSpPr txBox="1"/>
          <p:nvPr/>
        </p:nvSpPr>
        <p:spPr>
          <a:xfrm>
            <a:off x="7436768" y="6525344"/>
            <a:ext cx="2088232" cy="338554"/>
          </a:xfrm>
          <a:prstGeom prst="rect">
            <a:avLst/>
          </a:prstGeom>
          <a:noFill/>
        </p:spPr>
        <p:txBody>
          <a:bodyPr wrap="square" rtlCol="0">
            <a:spAutoFit/>
          </a:bodyPr>
          <a:lstStyle/>
          <a:p>
            <a:pPr algn="r"/>
            <a:r>
              <a:rPr lang="en-GB" sz="1600">
                <a:solidFill>
                  <a:schemeClr val="bg1"/>
                </a:solidFill>
                <a:latin typeface="Century Gothic" pitchFamily="34" charset="0"/>
              </a:rPr>
              <a:t>Student sheets</a:t>
            </a:r>
          </a:p>
        </p:txBody>
      </p:sp>
      <p:sp>
        <p:nvSpPr>
          <p:cNvPr id="63" name="TextBox 62">
            <a:extLst>
              <a:ext uri="{FF2B5EF4-FFF2-40B4-BE49-F238E27FC236}">
                <a16:creationId xmlns:a16="http://schemas.microsoft.com/office/drawing/2014/main" id="{2F30B5CB-BA44-4658-A5E0-543FA1DB5EC4}"/>
              </a:ext>
            </a:extLst>
          </p:cNvPr>
          <p:cNvSpPr txBox="1"/>
          <p:nvPr/>
        </p:nvSpPr>
        <p:spPr>
          <a:xfrm>
            <a:off x="252092" y="107856"/>
            <a:ext cx="7915820" cy="461665"/>
          </a:xfrm>
          <a:prstGeom prst="rect">
            <a:avLst/>
          </a:prstGeom>
          <a:noFill/>
        </p:spPr>
        <p:txBody>
          <a:bodyPr wrap="square" rtlCol="0">
            <a:spAutoFit/>
          </a:bodyPr>
          <a:lstStyle/>
          <a:p>
            <a:r>
              <a:rPr lang="en-GB" sz="2400" b="1"/>
              <a:t>Offset your household’s footprint</a:t>
            </a:r>
          </a:p>
        </p:txBody>
      </p:sp>
      <p:sp>
        <p:nvSpPr>
          <p:cNvPr id="68" name="TextBox 67">
            <a:extLst>
              <a:ext uri="{FF2B5EF4-FFF2-40B4-BE49-F238E27FC236}">
                <a16:creationId xmlns:a16="http://schemas.microsoft.com/office/drawing/2014/main" id="{94B56739-16B9-42C7-B299-30E42D7577A1}"/>
              </a:ext>
            </a:extLst>
          </p:cNvPr>
          <p:cNvSpPr txBox="1"/>
          <p:nvPr/>
        </p:nvSpPr>
        <p:spPr>
          <a:xfrm>
            <a:off x="250028" y="571082"/>
            <a:ext cx="3648045" cy="769441"/>
          </a:xfrm>
          <a:prstGeom prst="rect">
            <a:avLst/>
          </a:prstGeom>
          <a:noFill/>
        </p:spPr>
        <p:txBody>
          <a:bodyPr wrap="square" lIns="91440" tIns="45720" rIns="91440" bIns="45720" anchor="t">
            <a:spAutoFit/>
          </a:bodyPr>
          <a:lstStyle/>
          <a:p>
            <a:r>
              <a:rPr lang="en-GB" sz="1100">
                <a:latin typeface="Century Gothic" panose="020B0502020202020204" pitchFamily="34" charset="0"/>
              </a:rPr>
              <a:t>You can reduce your carbon footprint but it’s impossible to reduce it to zero. So how do households and businesses become carbon neutral?</a:t>
            </a:r>
          </a:p>
        </p:txBody>
      </p:sp>
      <p:sp>
        <p:nvSpPr>
          <p:cNvPr id="69" name="TextBox 68">
            <a:extLst>
              <a:ext uri="{FF2B5EF4-FFF2-40B4-BE49-F238E27FC236}">
                <a16:creationId xmlns:a16="http://schemas.microsoft.com/office/drawing/2014/main" id="{88D780E3-6BAE-4857-9CDB-FD4096FE551C}"/>
              </a:ext>
            </a:extLst>
          </p:cNvPr>
          <p:cNvSpPr txBox="1"/>
          <p:nvPr/>
        </p:nvSpPr>
        <p:spPr>
          <a:xfrm>
            <a:off x="221466" y="2354138"/>
            <a:ext cx="3776564" cy="2970044"/>
          </a:xfrm>
          <a:prstGeom prst="rect">
            <a:avLst/>
          </a:prstGeom>
          <a:noFill/>
        </p:spPr>
        <p:txBody>
          <a:bodyPr wrap="square" lIns="91440" tIns="45720" rIns="91440" bIns="45720" anchor="t">
            <a:spAutoFit/>
          </a:bodyPr>
          <a:lstStyle/>
          <a:p>
            <a:r>
              <a:rPr lang="en-GB" sz="1100" b="1">
                <a:latin typeface="Century Gothic" panose="020B0502020202020204" pitchFamily="34" charset="0"/>
              </a:rPr>
              <a:t>What to do:</a:t>
            </a:r>
          </a:p>
          <a:p>
            <a:endParaRPr lang="en-GB" sz="1100">
              <a:latin typeface="Century Gothic" panose="020B0502020202020204" pitchFamily="34" charset="0"/>
            </a:endParaRPr>
          </a:p>
          <a:p>
            <a:r>
              <a:rPr lang="en-GB" sz="1100">
                <a:latin typeface="Century Gothic" panose="020B0502020202020204" pitchFamily="34" charset="0"/>
              </a:rPr>
              <a:t>1. Recall your household’s carbon footprint (after actions), which you calculated earlier.</a:t>
            </a:r>
          </a:p>
          <a:p>
            <a:endParaRPr lang="en-GB" sz="1100" b="1">
              <a:latin typeface="Century Gothic" panose="020B0502020202020204" pitchFamily="34" charset="0"/>
            </a:endParaRPr>
          </a:p>
          <a:p>
            <a:r>
              <a:rPr lang="en-GB" sz="1100">
                <a:latin typeface="Century Gothic" panose="020B0502020202020204" pitchFamily="34" charset="0"/>
              </a:rPr>
              <a:t>2. Look at the six options to offset your carbon footprint. Think about:</a:t>
            </a:r>
          </a:p>
          <a:p>
            <a:pPr marL="171450" indent="-171450">
              <a:buFontTx/>
              <a:buChar char="-"/>
            </a:pPr>
            <a:r>
              <a:rPr lang="en-GB" sz="1100">
                <a:latin typeface="Century Gothic" panose="020B0502020202020204" pitchFamily="34" charset="0"/>
              </a:rPr>
              <a:t>the economic consequences (how much they cost).</a:t>
            </a:r>
          </a:p>
          <a:p>
            <a:pPr marL="171450" indent="-171450">
              <a:buFontTx/>
              <a:buChar char="-"/>
            </a:pPr>
            <a:r>
              <a:rPr lang="en-GB" sz="1100">
                <a:latin typeface="Century Gothic" panose="020B0502020202020204" pitchFamily="34" charset="0"/>
              </a:rPr>
              <a:t>The social consequences (how they affect people). </a:t>
            </a:r>
          </a:p>
          <a:p>
            <a:pPr marL="171450" indent="-171450">
              <a:buFontTx/>
              <a:buChar char="-"/>
            </a:pPr>
            <a:r>
              <a:rPr lang="en-GB" sz="1100">
                <a:latin typeface="Century Gothic" panose="020B0502020202020204" pitchFamily="34" charset="0"/>
              </a:rPr>
              <a:t>The environmental consequences (how they affect habitats).</a:t>
            </a:r>
          </a:p>
          <a:p>
            <a:r>
              <a:rPr lang="en-GB" sz="1100">
                <a:latin typeface="Century Gothic" panose="020B0502020202020204" pitchFamily="34" charset="0"/>
              </a:rPr>
              <a:t>Choose a mix of at least two options.</a:t>
            </a:r>
          </a:p>
          <a:p>
            <a:endParaRPr lang="en-GB" sz="1100">
              <a:latin typeface="Century Gothic" panose="020B0502020202020204" pitchFamily="34" charset="0"/>
            </a:endParaRPr>
          </a:p>
          <a:p>
            <a:r>
              <a:rPr lang="en-GB" sz="1100">
                <a:latin typeface="Century Gothic" panose="020B0502020202020204" pitchFamily="34" charset="0"/>
              </a:rPr>
              <a:t>3. Write your recommendations and present them to your household.:</a:t>
            </a:r>
          </a:p>
        </p:txBody>
      </p:sp>
      <p:sp>
        <p:nvSpPr>
          <p:cNvPr id="70" name="TextBox 69">
            <a:extLst>
              <a:ext uri="{FF2B5EF4-FFF2-40B4-BE49-F238E27FC236}">
                <a16:creationId xmlns:a16="http://schemas.microsoft.com/office/drawing/2014/main" id="{E91821C5-7088-4E48-B91E-4467304E0ECB}"/>
              </a:ext>
            </a:extLst>
          </p:cNvPr>
          <p:cNvSpPr txBox="1"/>
          <p:nvPr/>
        </p:nvSpPr>
        <p:spPr>
          <a:xfrm>
            <a:off x="3934287" y="936487"/>
            <a:ext cx="3417127" cy="938719"/>
          </a:xfrm>
          <a:prstGeom prst="rect">
            <a:avLst/>
          </a:prstGeom>
          <a:noFill/>
        </p:spPr>
        <p:txBody>
          <a:bodyPr wrap="square" lIns="91440" tIns="45720" rIns="91440" bIns="45720" anchor="t">
            <a:spAutoFit/>
          </a:bodyPr>
          <a:lstStyle/>
          <a:p>
            <a:r>
              <a:rPr lang="en-GB" sz="1100" b="1"/>
              <a:t>1. Plant trees</a:t>
            </a:r>
          </a:p>
          <a:p>
            <a:r>
              <a:rPr lang="en-GB" sz="1100" i="1"/>
              <a:t>Cost: £12.50 to offset 1 ton of CO</a:t>
            </a:r>
            <a:r>
              <a:rPr lang="en-GB" sz="1100" i="1" baseline="-25000"/>
              <a:t>2</a:t>
            </a:r>
          </a:p>
          <a:p>
            <a:r>
              <a:rPr lang="en-GB" sz="1100"/>
              <a:t>Each tree will remove CO</a:t>
            </a:r>
            <a:r>
              <a:rPr lang="en-GB" sz="1100" baseline="-25000"/>
              <a:t>2</a:t>
            </a:r>
            <a:r>
              <a:rPr lang="en-GB" sz="1100"/>
              <a:t> from the atmosphere. The trees can be planted near schools, to educate children and support habitats. </a:t>
            </a:r>
          </a:p>
        </p:txBody>
      </p:sp>
      <p:sp>
        <p:nvSpPr>
          <p:cNvPr id="71" name="TextBox 70">
            <a:extLst>
              <a:ext uri="{FF2B5EF4-FFF2-40B4-BE49-F238E27FC236}">
                <a16:creationId xmlns:a16="http://schemas.microsoft.com/office/drawing/2014/main" id="{A557D7FE-FC60-45B6-B09A-FF985D44F942}"/>
              </a:ext>
            </a:extLst>
          </p:cNvPr>
          <p:cNvSpPr txBox="1"/>
          <p:nvPr/>
        </p:nvSpPr>
        <p:spPr>
          <a:xfrm>
            <a:off x="7369886" y="970259"/>
            <a:ext cx="2411422" cy="1107996"/>
          </a:xfrm>
          <a:prstGeom prst="rect">
            <a:avLst/>
          </a:prstGeom>
          <a:noFill/>
        </p:spPr>
        <p:txBody>
          <a:bodyPr wrap="square">
            <a:spAutoFit/>
          </a:bodyPr>
          <a:lstStyle/>
          <a:p>
            <a:r>
              <a:rPr lang="en-GB" sz="1100" b="1"/>
              <a:t>2: Reforestation</a:t>
            </a:r>
          </a:p>
          <a:p>
            <a:r>
              <a:rPr lang="en-GB" sz="1100" i="1"/>
              <a:t>Cost: £10.00 to offset 1 ton of CO</a:t>
            </a:r>
            <a:r>
              <a:rPr lang="en-GB" sz="1100" i="1" baseline="-25000"/>
              <a:t>2</a:t>
            </a:r>
          </a:p>
          <a:p>
            <a:r>
              <a:rPr lang="en-US" sz="1100"/>
              <a:t>Your funding supports the planting of trees in the Great Rift Valley in Kenya. The project employs local people.</a:t>
            </a:r>
            <a:endParaRPr lang="en-GB" sz="1100" b="1"/>
          </a:p>
          <a:p>
            <a:endParaRPr lang="en-GB" sz="1100"/>
          </a:p>
        </p:txBody>
      </p:sp>
      <p:sp>
        <p:nvSpPr>
          <p:cNvPr id="73" name="TextBox 72">
            <a:extLst>
              <a:ext uri="{FF2B5EF4-FFF2-40B4-BE49-F238E27FC236}">
                <a16:creationId xmlns:a16="http://schemas.microsoft.com/office/drawing/2014/main" id="{C5C6D03C-8E09-4984-BDE1-D8049A56B533}"/>
              </a:ext>
            </a:extLst>
          </p:cNvPr>
          <p:cNvSpPr txBox="1"/>
          <p:nvPr/>
        </p:nvSpPr>
        <p:spPr>
          <a:xfrm>
            <a:off x="3898073" y="4458954"/>
            <a:ext cx="3498863" cy="938719"/>
          </a:xfrm>
          <a:prstGeom prst="rect">
            <a:avLst/>
          </a:prstGeom>
          <a:noFill/>
        </p:spPr>
        <p:txBody>
          <a:bodyPr wrap="square" lIns="91440" tIns="45720" rIns="91440" bIns="45720" anchor="t">
            <a:spAutoFit/>
          </a:bodyPr>
          <a:lstStyle/>
          <a:p>
            <a:r>
              <a:rPr lang="en-GB" sz="1100" b="1"/>
              <a:t>4: Give households a cookstove</a:t>
            </a:r>
          </a:p>
          <a:p>
            <a:r>
              <a:rPr lang="en-GB" sz="1100" i="1"/>
              <a:t>Cost: £30 to offset 2 tons of CO</a:t>
            </a:r>
            <a:r>
              <a:rPr lang="en-GB" sz="1100" i="1" baseline="-25000"/>
              <a:t>2</a:t>
            </a:r>
            <a:endParaRPr lang="en-GB" sz="1100" i="1"/>
          </a:p>
          <a:p>
            <a:r>
              <a:rPr lang="en-US" sz="1100">
                <a:cs typeface="Calibri"/>
              </a:rPr>
              <a:t>Your money will give people in Malawi energy-efficient cookstoves to use instead of open fires. They use less firewood and emit less dangerous fumes.</a:t>
            </a:r>
            <a:endParaRPr lang="en-GB" sz="1100">
              <a:cs typeface="Calibri"/>
            </a:endParaRPr>
          </a:p>
        </p:txBody>
      </p:sp>
      <p:sp>
        <p:nvSpPr>
          <p:cNvPr id="74" name="TextBox 73">
            <a:extLst>
              <a:ext uri="{FF2B5EF4-FFF2-40B4-BE49-F238E27FC236}">
                <a16:creationId xmlns:a16="http://schemas.microsoft.com/office/drawing/2014/main" id="{CF91DF0F-65C5-4112-9BE2-158ADF210508}"/>
              </a:ext>
            </a:extLst>
          </p:cNvPr>
          <p:cNvSpPr txBox="1"/>
          <p:nvPr/>
        </p:nvSpPr>
        <p:spPr>
          <a:xfrm>
            <a:off x="3898073" y="3238787"/>
            <a:ext cx="2410361" cy="1107996"/>
          </a:xfrm>
          <a:prstGeom prst="rect">
            <a:avLst/>
          </a:prstGeom>
          <a:noFill/>
        </p:spPr>
        <p:txBody>
          <a:bodyPr wrap="square">
            <a:spAutoFit/>
          </a:bodyPr>
          <a:lstStyle/>
          <a:p>
            <a:r>
              <a:rPr lang="en-GB" sz="1100" b="1"/>
              <a:t>3: Pay a carbon capture plant</a:t>
            </a:r>
          </a:p>
          <a:p>
            <a:r>
              <a:rPr lang="en-GB" sz="1100" i="1"/>
              <a:t>Cost: £60 to offset 3 tons of CO</a:t>
            </a:r>
            <a:r>
              <a:rPr lang="en-GB" sz="1100" i="1" baseline="-25000"/>
              <a:t>2</a:t>
            </a:r>
          </a:p>
          <a:p>
            <a:r>
              <a:rPr lang="en-US" sz="1100"/>
              <a:t>You will pay a carbon capture plant in Iceland to remove </a:t>
            </a:r>
            <a:r>
              <a:rPr lang="en-GB" sz="1100"/>
              <a:t>CO</a:t>
            </a:r>
            <a:r>
              <a:rPr lang="en-GB" sz="1100" baseline="-25000"/>
              <a:t>2</a:t>
            </a:r>
            <a:r>
              <a:rPr lang="en-US" sz="1100"/>
              <a:t> from the air. </a:t>
            </a:r>
            <a:r>
              <a:rPr lang="en-GB" sz="1100"/>
              <a:t>The plant</a:t>
            </a:r>
            <a:r>
              <a:rPr lang="en-US" sz="1100"/>
              <a:t> pumps the gas underground where it will slowly become stone.</a:t>
            </a:r>
            <a:endParaRPr lang="en-GB" sz="1100" b="1"/>
          </a:p>
        </p:txBody>
      </p:sp>
      <p:sp>
        <p:nvSpPr>
          <p:cNvPr id="77" name="TextBox 76">
            <a:extLst>
              <a:ext uri="{FF2B5EF4-FFF2-40B4-BE49-F238E27FC236}">
                <a16:creationId xmlns:a16="http://schemas.microsoft.com/office/drawing/2014/main" id="{1BF4E0F3-5AD6-4F13-A646-E14F79A0A424}"/>
              </a:ext>
            </a:extLst>
          </p:cNvPr>
          <p:cNvSpPr txBox="1"/>
          <p:nvPr/>
        </p:nvSpPr>
        <p:spPr>
          <a:xfrm>
            <a:off x="241325" y="5249918"/>
            <a:ext cx="3773410" cy="1107996"/>
          </a:xfrm>
          <a:prstGeom prst="rect">
            <a:avLst/>
          </a:prstGeom>
          <a:noFill/>
        </p:spPr>
        <p:txBody>
          <a:bodyPr wrap="square">
            <a:spAutoFit/>
          </a:bodyPr>
          <a:lstStyle/>
          <a:p>
            <a:pPr marL="171450" indent="-171450">
              <a:buFont typeface="Arial" panose="020B0604020202020204" pitchFamily="34" charset="0"/>
              <a:buChar char="•"/>
            </a:pPr>
            <a:r>
              <a:rPr lang="en-GB" sz="1100">
                <a:latin typeface="Century Gothic" panose="020B0502020202020204" pitchFamily="34" charset="0"/>
              </a:rPr>
              <a:t>We can offset ...tons of CO</a:t>
            </a:r>
            <a:r>
              <a:rPr lang="en-GB" sz="1100" baseline="-25000">
                <a:latin typeface="Century Gothic" panose="020B0502020202020204" pitchFamily="34" charset="0"/>
              </a:rPr>
              <a:t>2</a:t>
            </a:r>
            <a:r>
              <a:rPr lang="en-GB" sz="1100">
                <a:latin typeface="Century Gothic" panose="020B0502020202020204" pitchFamily="34" charset="0"/>
              </a:rPr>
              <a:t> at a cost of £...</a:t>
            </a:r>
          </a:p>
          <a:p>
            <a:pPr marL="171450" indent="-171450">
              <a:buFont typeface="Arial" panose="020B0604020202020204" pitchFamily="34" charset="0"/>
              <a:buChar char="•"/>
            </a:pPr>
            <a:r>
              <a:rPr lang="en-GB" sz="1100">
                <a:latin typeface="Century Gothic" panose="020B0502020202020204" pitchFamily="34" charset="0"/>
              </a:rPr>
              <a:t>The options I recommend are…</a:t>
            </a:r>
          </a:p>
          <a:p>
            <a:pPr marL="171450" indent="-171450">
              <a:buFont typeface="Arial" panose="020B0604020202020204" pitchFamily="34" charset="0"/>
              <a:buChar char="•"/>
            </a:pPr>
            <a:r>
              <a:rPr lang="en-GB" sz="1100">
                <a:latin typeface="Century Gothic" panose="020B0502020202020204" pitchFamily="34" charset="0"/>
              </a:rPr>
              <a:t>I chose these because…</a:t>
            </a:r>
          </a:p>
          <a:p>
            <a:pPr marL="228600" indent="-228600">
              <a:buFont typeface="+mj-lt"/>
              <a:buAutoNum type="arabicPeriod"/>
            </a:pPr>
            <a:endParaRPr lang="en-GB" sz="1100">
              <a:latin typeface="Century Gothic" panose="020B0502020202020204" pitchFamily="34" charset="0"/>
            </a:endParaRPr>
          </a:p>
          <a:p>
            <a:pPr marL="228600" indent="-228600">
              <a:buFont typeface="+mj-lt"/>
              <a:buAutoNum type="arabicPeriod" startAt="4"/>
            </a:pPr>
            <a:r>
              <a:rPr lang="en-GB" sz="1100">
                <a:latin typeface="Century Gothic" panose="020B0502020202020204" pitchFamily="34" charset="0"/>
              </a:rPr>
              <a:t>Discuss this question together. Should every household offset their footprint. Why or why not?</a:t>
            </a:r>
          </a:p>
        </p:txBody>
      </p:sp>
      <p:sp>
        <p:nvSpPr>
          <p:cNvPr id="79" name="TextBox 78">
            <a:extLst>
              <a:ext uri="{FF2B5EF4-FFF2-40B4-BE49-F238E27FC236}">
                <a16:creationId xmlns:a16="http://schemas.microsoft.com/office/drawing/2014/main" id="{286D54AC-1978-41C2-9BA5-EE826A17AE90}"/>
              </a:ext>
            </a:extLst>
          </p:cNvPr>
          <p:cNvSpPr txBox="1"/>
          <p:nvPr/>
        </p:nvSpPr>
        <p:spPr>
          <a:xfrm>
            <a:off x="3898073" y="643903"/>
            <a:ext cx="6481762" cy="276999"/>
          </a:xfrm>
          <a:prstGeom prst="rect">
            <a:avLst/>
          </a:prstGeom>
          <a:noFill/>
        </p:spPr>
        <p:txBody>
          <a:bodyPr wrap="square">
            <a:spAutoFit/>
          </a:bodyPr>
          <a:lstStyle/>
          <a:p>
            <a:r>
              <a:rPr lang="en-GB" sz="1200" b="1">
                <a:latin typeface="Century Gothic" panose="020B0502020202020204" pitchFamily="34" charset="0"/>
              </a:rPr>
              <a:t>Offsetting options</a:t>
            </a:r>
          </a:p>
        </p:txBody>
      </p:sp>
      <p:sp>
        <p:nvSpPr>
          <p:cNvPr id="80" name="TextBox 79">
            <a:extLst>
              <a:ext uri="{FF2B5EF4-FFF2-40B4-BE49-F238E27FC236}">
                <a16:creationId xmlns:a16="http://schemas.microsoft.com/office/drawing/2014/main" id="{DD9B3F10-A4CC-4D39-94A7-B840CC276F7E}"/>
              </a:ext>
            </a:extLst>
          </p:cNvPr>
          <p:cNvSpPr txBox="1"/>
          <p:nvPr/>
        </p:nvSpPr>
        <p:spPr>
          <a:xfrm>
            <a:off x="250027" y="1349596"/>
            <a:ext cx="2649309" cy="938719"/>
          </a:xfrm>
          <a:prstGeom prst="rect">
            <a:avLst/>
          </a:prstGeom>
          <a:noFill/>
        </p:spPr>
        <p:txBody>
          <a:bodyPr wrap="square">
            <a:spAutoFit/>
          </a:bodyPr>
          <a:lstStyle/>
          <a:p>
            <a:r>
              <a:rPr lang="en-GB" sz="1100">
                <a:latin typeface="Century Gothic" panose="020B0502020202020204" pitchFamily="34" charset="0"/>
              </a:rPr>
              <a:t>By </a:t>
            </a:r>
            <a:r>
              <a:rPr lang="en-GB" sz="1100" b="1">
                <a:latin typeface="Century Gothic" panose="020B0502020202020204" pitchFamily="34" charset="0"/>
              </a:rPr>
              <a:t>offsetting </a:t>
            </a:r>
            <a:r>
              <a:rPr lang="en-GB" sz="1100">
                <a:latin typeface="Century Gothic" panose="020B0502020202020204" pitchFamily="34" charset="0"/>
              </a:rPr>
              <a:t>your carbon footprint. It means doing something to remove all the CO</a:t>
            </a:r>
            <a:r>
              <a:rPr lang="en-GB" sz="1100" baseline="-25000">
                <a:latin typeface="Century Gothic" panose="020B0502020202020204" pitchFamily="34" charset="0"/>
              </a:rPr>
              <a:t>2</a:t>
            </a:r>
            <a:r>
              <a:rPr lang="en-GB" sz="1100">
                <a:latin typeface="Century Gothic" panose="020B0502020202020204" pitchFamily="34" charset="0"/>
              </a:rPr>
              <a:t> your actions produce. Either you can do it, or you pay a company to do it for you.</a:t>
            </a:r>
          </a:p>
        </p:txBody>
      </p:sp>
      <p:cxnSp>
        <p:nvCxnSpPr>
          <p:cNvPr id="22" name="Straight Connector 21">
            <a:extLst>
              <a:ext uri="{FF2B5EF4-FFF2-40B4-BE49-F238E27FC236}">
                <a16:creationId xmlns:a16="http://schemas.microsoft.com/office/drawing/2014/main" id="{F83DA2E4-E910-45A0-80A2-B6B1F8F437F9}"/>
              </a:ext>
            </a:extLst>
          </p:cNvPr>
          <p:cNvCxnSpPr>
            <a:cxnSpLocks/>
          </p:cNvCxnSpPr>
          <p:nvPr/>
        </p:nvCxnSpPr>
        <p:spPr>
          <a:xfrm>
            <a:off x="3898073" y="643903"/>
            <a:ext cx="0" cy="5957864"/>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9F36D12-C43D-4366-873C-C895BA8290CD}"/>
              </a:ext>
            </a:extLst>
          </p:cNvPr>
          <p:cNvSpPr txBox="1"/>
          <p:nvPr/>
        </p:nvSpPr>
        <p:spPr>
          <a:xfrm>
            <a:off x="3906323" y="5484119"/>
            <a:ext cx="2176283" cy="1107996"/>
          </a:xfrm>
          <a:prstGeom prst="rect">
            <a:avLst/>
          </a:prstGeom>
          <a:noFill/>
        </p:spPr>
        <p:txBody>
          <a:bodyPr wrap="square" lIns="91440" tIns="45720" rIns="91440" bIns="45720" anchor="t">
            <a:spAutoFit/>
          </a:bodyPr>
          <a:lstStyle/>
          <a:p>
            <a:r>
              <a:rPr lang="en-GB" sz="1100" b="1"/>
              <a:t>5: Protect the rainforest</a:t>
            </a:r>
          </a:p>
          <a:p>
            <a:r>
              <a:rPr lang="en-GB" sz="1100" i="1"/>
              <a:t>Cost: £100 to offset 4 tons of CO</a:t>
            </a:r>
            <a:r>
              <a:rPr lang="en-GB" sz="1100" i="1" baseline="-25000"/>
              <a:t>2</a:t>
            </a:r>
            <a:endParaRPr lang="en-GB" sz="1100" i="1"/>
          </a:p>
          <a:p>
            <a:r>
              <a:rPr lang="en-US" sz="1100">
                <a:cs typeface="Calibri"/>
              </a:rPr>
              <a:t>Your funding will help to protect an area of rainforest in Brazil against deforestation, preserving this high biodiversity habitat.</a:t>
            </a:r>
            <a:endParaRPr lang="en-GB" sz="1100">
              <a:cs typeface="Calibri"/>
            </a:endParaRPr>
          </a:p>
        </p:txBody>
      </p:sp>
      <p:sp>
        <p:nvSpPr>
          <p:cNvPr id="23" name="TextBox 22">
            <a:extLst>
              <a:ext uri="{FF2B5EF4-FFF2-40B4-BE49-F238E27FC236}">
                <a16:creationId xmlns:a16="http://schemas.microsoft.com/office/drawing/2014/main" id="{8919F49F-D73B-4D81-A0F0-C8517482320A}"/>
              </a:ext>
            </a:extLst>
          </p:cNvPr>
          <p:cNvSpPr txBox="1"/>
          <p:nvPr/>
        </p:nvSpPr>
        <p:spPr>
          <a:xfrm>
            <a:off x="6082606" y="5472055"/>
            <a:ext cx="2288017" cy="1107996"/>
          </a:xfrm>
          <a:prstGeom prst="rect">
            <a:avLst/>
          </a:prstGeom>
          <a:noFill/>
        </p:spPr>
        <p:txBody>
          <a:bodyPr wrap="square" lIns="91440" tIns="45720" rIns="91440" bIns="45720" anchor="t">
            <a:spAutoFit/>
          </a:bodyPr>
          <a:lstStyle/>
          <a:p>
            <a:r>
              <a:rPr lang="en-GB" sz="1100" b="1"/>
              <a:t>6: Invest in a wind farm </a:t>
            </a:r>
          </a:p>
          <a:p>
            <a:r>
              <a:rPr lang="en-GB" sz="1100" i="1"/>
              <a:t>Cost: £15.00 to offset 2 tons of CO</a:t>
            </a:r>
            <a:r>
              <a:rPr lang="en-GB" sz="1100" i="1" baseline="-25000"/>
              <a:t>2</a:t>
            </a:r>
            <a:endParaRPr lang="en-GB" sz="1100" i="1"/>
          </a:p>
          <a:p>
            <a:r>
              <a:rPr lang="en-US" sz="1100">
                <a:cs typeface="Calibri"/>
              </a:rPr>
              <a:t>Your funding will help build a new wind farm in Panama. Wind power will provide communities with electricity without releasing any CO</a:t>
            </a:r>
            <a:r>
              <a:rPr lang="en-US" sz="1100" baseline="-25000">
                <a:cs typeface="Calibri"/>
              </a:rPr>
              <a:t>2</a:t>
            </a:r>
            <a:r>
              <a:rPr lang="en-US" sz="1100">
                <a:cs typeface="Calibri"/>
              </a:rPr>
              <a:t>.</a:t>
            </a:r>
            <a:endParaRPr lang="en-GB" sz="1100">
              <a:cs typeface="Calibri"/>
            </a:endParaRPr>
          </a:p>
        </p:txBody>
      </p:sp>
      <p:sp>
        <p:nvSpPr>
          <p:cNvPr id="24" name="Rectangle 23">
            <a:extLst>
              <a:ext uri="{FF2B5EF4-FFF2-40B4-BE49-F238E27FC236}">
                <a16:creationId xmlns:a16="http://schemas.microsoft.com/office/drawing/2014/main" id="{D089839E-9D0F-40B4-A467-24D3128E1944}"/>
              </a:ext>
            </a:extLst>
          </p:cNvPr>
          <p:cNvSpPr/>
          <p:nvPr/>
        </p:nvSpPr>
        <p:spPr>
          <a:xfrm>
            <a:off x="228600" y="83295"/>
            <a:ext cx="9448800" cy="6518472"/>
          </a:xfrm>
          <a:prstGeom prst="rect">
            <a:avLst/>
          </a:prstGeom>
          <a:noFill/>
          <a:ln w="19050">
            <a:solidFill>
              <a:srgbClr val="4B65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p>
        </p:txBody>
      </p:sp>
      <p:pic>
        <p:nvPicPr>
          <p:cNvPr id="25" name="Picture 24">
            <a:extLst>
              <a:ext uri="{FF2B5EF4-FFF2-40B4-BE49-F238E27FC236}">
                <a16:creationId xmlns:a16="http://schemas.microsoft.com/office/drawing/2014/main" id="{967940FC-3DF0-46C2-AF84-6099AC6AB00B}"/>
              </a:ext>
            </a:extLst>
          </p:cNvPr>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8352881" y="6630322"/>
            <a:ext cx="1324518" cy="174220"/>
          </a:xfrm>
          <a:prstGeom prst="rect">
            <a:avLst/>
          </a:prstGeom>
        </p:spPr>
      </p:pic>
      <p:sp>
        <p:nvSpPr>
          <p:cNvPr id="28" name="TextBox 27">
            <a:extLst>
              <a:ext uri="{FF2B5EF4-FFF2-40B4-BE49-F238E27FC236}">
                <a16:creationId xmlns:a16="http://schemas.microsoft.com/office/drawing/2014/main" id="{77E2168C-3345-4C0F-B371-C4490A3F1066}"/>
              </a:ext>
            </a:extLst>
          </p:cNvPr>
          <p:cNvSpPr txBox="1"/>
          <p:nvPr/>
        </p:nvSpPr>
        <p:spPr>
          <a:xfrm>
            <a:off x="9085110" y="114112"/>
            <a:ext cx="1184579" cy="338554"/>
          </a:xfrm>
          <a:prstGeom prst="rect">
            <a:avLst/>
          </a:prstGeom>
          <a:noFill/>
        </p:spPr>
        <p:txBody>
          <a:bodyPr wrap="square" rtlCol="0">
            <a:spAutoFit/>
          </a:bodyPr>
          <a:lstStyle/>
          <a:p>
            <a:r>
              <a:rPr lang="en-US" sz="1600" b="1">
                <a:latin typeface="Century Gothic" panose="020B0502020202020204" pitchFamily="34" charset="0"/>
              </a:rPr>
              <a:t>SS1</a:t>
            </a:r>
            <a:endParaRPr lang="en-GB" sz="1600" b="1">
              <a:latin typeface="Century Gothic" panose="020B0502020202020204" pitchFamily="34" charset="0"/>
            </a:endParaRPr>
          </a:p>
        </p:txBody>
      </p:sp>
      <p:pic>
        <p:nvPicPr>
          <p:cNvPr id="7" name="Picture 6" descr="Icon&#10;&#10;Description automatically generated">
            <a:extLst>
              <a:ext uri="{FF2B5EF4-FFF2-40B4-BE49-F238E27FC236}">
                <a16:creationId xmlns:a16="http://schemas.microsoft.com/office/drawing/2014/main" id="{65C7B945-E0DA-442B-A363-328B23B95B61}"/>
              </a:ext>
            </a:extLst>
          </p:cNvPr>
          <p:cNvPicPr>
            <a:picLocks noChangeAspect="1"/>
          </p:cNvPicPr>
          <p:nvPr/>
        </p:nvPicPr>
        <p:blipFill rotWithShape="1">
          <a:blip r:embed="rId8"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7091674" y="4496145"/>
            <a:ext cx="811936" cy="938719"/>
          </a:xfrm>
          <a:prstGeom prst="rect">
            <a:avLst/>
          </a:prstGeom>
        </p:spPr>
      </p:pic>
      <p:pic>
        <p:nvPicPr>
          <p:cNvPr id="15" name="Picture 14" descr="A group of wind turbines&#10;&#10;Description automatically generated with low confidence">
            <a:extLst>
              <a:ext uri="{FF2B5EF4-FFF2-40B4-BE49-F238E27FC236}">
                <a16:creationId xmlns:a16="http://schemas.microsoft.com/office/drawing/2014/main" id="{8C19BBC0-DCB1-43EB-B28A-F03A1CEFE8F3}"/>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8302939" y="5151011"/>
            <a:ext cx="1280178" cy="1360055"/>
          </a:xfrm>
          <a:prstGeom prst="ellipse">
            <a:avLst/>
          </a:prstGeom>
        </p:spPr>
      </p:pic>
    </p:spTree>
    <p:custDataLst>
      <p:tags r:id="rId1"/>
    </p:custDataLst>
    <p:extLst>
      <p:ext uri="{BB962C8B-B14F-4D97-AF65-F5344CB8AC3E}">
        <p14:creationId xmlns:p14="http://schemas.microsoft.com/office/powerpoint/2010/main" val="666582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D3EFA79-DE98-4A36-9B8D-50DF1D5B012F}"/>
              </a:ext>
            </a:extLst>
          </p:cNvPr>
          <p:cNvGrpSpPr/>
          <p:nvPr/>
        </p:nvGrpSpPr>
        <p:grpSpPr>
          <a:xfrm>
            <a:off x="-909401" y="473730"/>
            <a:ext cx="3266800" cy="1384467"/>
            <a:chOff x="-1315470" y="167790"/>
            <a:chExt cx="5129855" cy="2311252"/>
          </a:xfrm>
        </p:grpSpPr>
        <p:sp>
          <p:nvSpPr>
            <p:cNvPr id="34" name="Freeform: Shape 33">
              <a:extLst>
                <a:ext uri="{FF2B5EF4-FFF2-40B4-BE49-F238E27FC236}">
                  <a16:creationId xmlns:a16="http://schemas.microsoft.com/office/drawing/2014/main" id="{8B304362-249C-420D-AA44-CBD5A13F3ACF}"/>
                </a:ext>
              </a:extLst>
            </p:cNvPr>
            <p:cNvSpPr/>
            <p:nvPr/>
          </p:nvSpPr>
          <p:spPr>
            <a:xfrm>
              <a:off x="235648" y="1496228"/>
              <a:ext cx="1901903" cy="982814"/>
            </a:xfrm>
            <a:custGeom>
              <a:avLst/>
              <a:gdLst>
                <a:gd name="connsiteX0" fmla="*/ 457855 w 1901903"/>
                <a:gd name="connsiteY0" fmla="*/ 39057 h 982814"/>
                <a:gd name="connsiteX1" fmla="*/ 197973 w 1901903"/>
                <a:gd name="connsiteY1" fmla="*/ 154560 h 982814"/>
                <a:gd name="connsiteX2" fmla="*/ 53594 w 1901903"/>
                <a:gd name="connsiteY2" fmla="*/ 472194 h 982814"/>
                <a:gd name="connsiteX3" fmla="*/ 5468 w 1901903"/>
                <a:gd name="connsiteY3" fmla="*/ 606947 h 982814"/>
                <a:gd name="connsiteX4" fmla="*/ 169097 w 1901903"/>
                <a:gd name="connsiteY4" fmla="*/ 809078 h 982814"/>
                <a:gd name="connsiteX5" fmla="*/ 1102748 w 1901903"/>
                <a:gd name="connsiteY5" fmla="*/ 943832 h 982814"/>
                <a:gd name="connsiteX6" fmla="*/ 1564761 w 1901903"/>
                <a:gd name="connsiteY6" fmla="*/ 982333 h 982814"/>
                <a:gd name="connsiteX7" fmla="*/ 1757266 w 1901903"/>
                <a:gd name="connsiteY7" fmla="*/ 924581 h 982814"/>
                <a:gd name="connsiteX8" fmla="*/ 1853518 w 1901903"/>
                <a:gd name="connsiteY8" fmla="*/ 799453 h 982814"/>
                <a:gd name="connsiteX9" fmla="*/ 1901645 w 1901903"/>
                <a:gd name="connsiteY9" fmla="*/ 558821 h 982814"/>
                <a:gd name="connsiteX10" fmla="*/ 1834268 w 1901903"/>
                <a:gd name="connsiteY10" fmla="*/ 356691 h 982814"/>
                <a:gd name="connsiteX11" fmla="*/ 1776516 w 1901903"/>
                <a:gd name="connsiteY11" fmla="*/ 173811 h 982814"/>
                <a:gd name="connsiteX12" fmla="*/ 1507009 w 1901903"/>
                <a:gd name="connsiteY12" fmla="*/ 67933 h 982814"/>
                <a:gd name="connsiteX13" fmla="*/ 1256752 w 1901903"/>
                <a:gd name="connsiteY13" fmla="*/ 19806 h 982814"/>
                <a:gd name="connsiteX14" fmla="*/ 602234 w 1901903"/>
                <a:gd name="connsiteY14" fmla="*/ 556 h 982814"/>
                <a:gd name="connsiteX15" fmla="*/ 457855 w 1901903"/>
                <a:gd name="connsiteY15" fmla="*/ 39057 h 982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901903" h="982814">
                  <a:moveTo>
                    <a:pt x="457855" y="39057"/>
                  </a:moveTo>
                  <a:cubicBezTo>
                    <a:pt x="390478" y="64724"/>
                    <a:pt x="265350" y="82371"/>
                    <a:pt x="197973" y="154560"/>
                  </a:cubicBezTo>
                  <a:cubicBezTo>
                    <a:pt x="130596" y="226749"/>
                    <a:pt x="85678" y="396796"/>
                    <a:pt x="53594" y="472194"/>
                  </a:cubicBezTo>
                  <a:cubicBezTo>
                    <a:pt x="21510" y="547592"/>
                    <a:pt x="-13783" y="550800"/>
                    <a:pt x="5468" y="606947"/>
                  </a:cubicBezTo>
                  <a:cubicBezTo>
                    <a:pt x="24718" y="663094"/>
                    <a:pt x="-13783" y="752931"/>
                    <a:pt x="169097" y="809078"/>
                  </a:cubicBezTo>
                  <a:cubicBezTo>
                    <a:pt x="351977" y="865225"/>
                    <a:pt x="870137" y="914956"/>
                    <a:pt x="1102748" y="943832"/>
                  </a:cubicBezTo>
                  <a:cubicBezTo>
                    <a:pt x="1335359" y="972708"/>
                    <a:pt x="1455675" y="985541"/>
                    <a:pt x="1564761" y="982333"/>
                  </a:cubicBezTo>
                  <a:cubicBezTo>
                    <a:pt x="1673847" y="979125"/>
                    <a:pt x="1709140" y="955061"/>
                    <a:pt x="1757266" y="924581"/>
                  </a:cubicBezTo>
                  <a:cubicBezTo>
                    <a:pt x="1805392" y="894101"/>
                    <a:pt x="1829455" y="860413"/>
                    <a:pt x="1853518" y="799453"/>
                  </a:cubicBezTo>
                  <a:cubicBezTo>
                    <a:pt x="1877581" y="738493"/>
                    <a:pt x="1904853" y="632615"/>
                    <a:pt x="1901645" y="558821"/>
                  </a:cubicBezTo>
                  <a:cubicBezTo>
                    <a:pt x="1898437" y="485027"/>
                    <a:pt x="1855123" y="420859"/>
                    <a:pt x="1834268" y="356691"/>
                  </a:cubicBezTo>
                  <a:cubicBezTo>
                    <a:pt x="1813413" y="292523"/>
                    <a:pt x="1831059" y="221937"/>
                    <a:pt x="1776516" y="173811"/>
                  </a:cubicBezTo>
                  <a:cubicBezTo>
                    <a:pt x="1721973" y="125685"/>
                    <a:pt x="1593636" y="93600"/>
                    <a:pt x="1507009" y="67933"/>
                  </a:cubicBezTo>
                  <a:cubicBezTo>
                    <a:pt x="1420382" y="42266"/>
                    <a:pt x="1407548" y="31036"/>
                    <a:pt x="1256752" y="19806"/>
                  </a:cubicBezTo>
                  <a:cubicBezTo>
                    <a:pt x="1105956" y="8576"/>
                    <a:pt x="736988" y="-2652"/>
                    <a:pt x="602234" y="556"/>
                  </a:cubicBezTo>
                  <a:cubicBezTo>
                    <a:pt x="467480" y="3764"/>
                    <a:pt x="525232" y="13390"/>
                    <a:pt x="457855" y="3905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descr="A picture containing dress&#10;&#10;Description automatically generated">
              <a:extLst>
                <a:ext uri="{FF2B5EF4-FFF2-40B4-BE49-F238E27FC236}">
                  <a16:creationId xmlns:a16="http://schemas.microsoft.com/office/drawing/2014/main" id="{C52D473D-B7AB-4990-8623-10DD389D2347}"/>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315470" y="167790"/>
              <a:ext cx="5129855" cy="1570830"/>
            </a:xfrm>
            <a:prstGeom prst="rect">
              <a:avLst/>
            </a:prstGeom>
          </p:spPr>
        </p:pic>
      </p:grpSp>
      <p:sp>
        <p:nvSpPr>
          <p:cNvPr id="5" name="TextBox 4">
            <a:extLst>
              <a:ext uri="{FF2B5EF4-FFF2-40B4-BE49-F238E27FC236}">
                <a16:creationId xmlns:a16="http://schemas.microsoft.com/office/drawing/2014/main" id="{AB043077-DD93-4909-BBED-A549F985C40A}"/>
              </a:ext>
            </a:extLst>
          </p:cNvPr>
          <p:cNvSpPr txBox="1"/>
          <p:nvPr/>
        </p:nvSpPr>
        <p:spPr>
          <a:xfrm>
            <a:off x="216194" y="1793659"/>
            <a:ext cx="5753805" cy="646331"/>
          </a:xfrm>
          <a:prstGeom prst="rect">
            <a:avLst/>
          </a:prstGeom>
          <a:noFill/>
        </p:spPr>
        <p:txBody>
          <a:bodyPr wrap="square">
            <a:spAutoFit/>
          </a:bodyPr>
          <a:lstStyle/>
          <a:p>
            <a:r>
              <a:rPr lang="en-US" sz="1200">
                <a:latin typeface="Century Gothic" panose="020B0502020202020204" pitchFamily="34" charset="0"/>
              </a:rPr>
              <a:t>You are a team of ‘carbon consultants’. You want to be chosen by the café to reduce their carbon footprint from 15 tons to 0. To do this, you will make your recommendations and present them to the owner.</a:t>
            </a:r>
          </a:p>
        </p:txBody>
      </p:sp>
      <p:sp>
        <p:nvSpPr>
          <p:cNvPr id="7" name="TextBox 6">
            <a:extLst>
              <a:ext uri="{FF2B5EF4-FFF2-40B4-BE49-F238E27FC236}">
                <a16:creationId xmlns:a16="http://schemas.microsoft.com/office/drawing/2014/main" id="{C43E8576-F610-49BD-9AF7-7596C0816F68}"/>
              </a:ext>
            </a:extLst>
          </p:cNvPr>
          <p:cNvSpPr txBox="1"/>
          <p:nvPr/>
        </p:nvSpPr>
        <p:spPr>
          <a:xfrm>
            <a:off x="238476" y="2936776"/>
            <a:ext cx="3485932" cy="2308324"/>
          </a:xfrm>
          <a:prstGeom prst="rect">
            <a:avLst/>
          </a:prstGeom>
          <a:noFill/>
        </p:spPr>
        <p:txBody>
          <a:bodyPr wrap="square">
            <a:spAutoFit/>
          </a:bodyPr>
          <a:lstStyle/>
          <a:p>
            <a:r>
              <a:rPr lang="en-US" sz="1200" b="1">
                <a:latin typeface="Century Gothic" panose="020B0502020202020204" pitchFamily="34" charset="0"/>
              </a:rPr>
              <a:t>1. How to reduce the footprint</a:t>
            </a:r>
            <a:endParaRPr lang="en-US" sz="1200">
              <a:latin typeface="Century Gothic" panose="020B0502020202020204" pitchFamily="34" charset="0"/>
            </a:endParaRPr>
          </a:p>
          <a:p>
            <a:r>
              <a:rPr lang="en-US" sz="1200">
                <a:latin typeface="Century Gothic" panose="020B0502020202020204" pitchFamily="34" charset="0"/>
              </a:rPr>
              <a:t>There are three problems: transport, electricity and waste. Each has three possible actions.</a:t>
            </a:r>
          </a:p>
          <a:p>
            <a:pPr marL="171450" indent="-171450">
              <a:buFont typeface="Arial" panose="020B0604020202020204" pitchFamily="34" charset="0"/>
              <a:buChar char="•"/>
            </a:pPr>
            <a:r>
              <a:rPr lang="en-US" sz="1200">
                <a:latin typeface="Century Gothic" panose="020B0502020202020204" pitchFamily="34" charset="0"/>
              </a:rPr>
              <a:t>Discuss the choices and choose one action for each problem. </a:t>
            </a:r>
          </a:p>
          <a:p>
            <a:pPr marL="171450" indent="-171450">
              <a:buFont typeface="Arial" panose="020B0604020202020204" pitchFamily="34" charset="0"/>
              <a:buChar char="•"/>
            </a:pPr>
            <a:r>
              <a:rPr lang="en-US" sz="1200">
                <a:latin typeface="Century Gothic" panose="020B0502020202020204" pitchFamily="34" charset="0"/>
              </a:rPr>
              <a:t>Calculate total initial cost and yearly cost.</a:t>
            </a:r>
          </a:p>
          <a:p>
            <a:pPr marL="171450" indent="-171450">
              <a:buFont typeface="Arial" panose="020B0604020202020204" pitchFamily="34" charset="0"/>
              <a:buChar char="•"/>
            </a:pPr>
            <a:r>
              <a:rPr lang="en-US" sz="1200">
                <a:latin typeface="Century Gothic" panose="020B0502020202020204" pitchFamily="34" charset="0"/>
              </a:rPr>
              <a:t>Add up how much CO</a:t>
            </a:r>
            <a:r>
              <a:rPr lang="en-US" sz="1200" baseline="-25000">
                <a:latin typeface="Century Gothic" panose="020B0502020202020204" pitchFamily="34" charset="0"/>
              </a:rPr>
              <a:t>2</a:t>
            </a:r>
            <a:r>
              <a:rPr lang="en-US" sz="1200">
                <a:latin typeface="Century Gothic" panose="020B0502020202020204" pitchFamily="34" charset="0"/>
              </a:rPr>
              <a:t> the actions will save. </a:t>
            </a:r>
          </a:p>
          <a:p>
            <a:pPr marL="171450" indent="-171450">
              <a:buFont typeface="Arial" panose="020B0604020202020204" pitchFamily="34" charset="0"/>
              <a:buChar char="•"/>
            </a:pPr>
            <a:r>
              <a:rPr lang="en-US" sz="1200">
                <a:latin typeface="Century Gothic" panose="020B0502020202020204" pitchFamily="34" charset="0"/>
              </a:rPr>
              <a:t>Do your choices reduce the café’s carbon footprint to 0? If not, you need to change your choices.</a:t>
            </a:r>
          </a:p>
        </p:txBody>
      </p:sp>
      <p:sp>
        <p:nvSpPr>
          <p:cNvPr id="13" name="TextBox 12">
            <a:extLst>
              <a:ext uri="{FF2B5EF4-FFF2-40B4-BE49-F238E27FC236}">
                <a16:creationId xmlns:a16="http://schemas.microsoft.com/office/drawing/2014/main" id="{8D9FD8F7-EA49-4B4A-AF0E-2A27E0EA66FD}"/>
              </a:ext>
            </a:extLst>
          </p:cNvPr>
          <p:cNvSpPr txBox="1"/>
          <p:nvPr/>
        </p:nvSpPr>
        <p:spPr>
          <a:xfrm>
            <a:off x="9085110" y="114112"/>
            <a:ext cx="1184579" cy="338554"/>
          </a:xfrm>
          <a:prstGeom prst="rect">
            <a:avLst/>
          </a:prstGeom>
          <a:noFill/>
        </p:spPr>
        <p:txBody>
          <a:bodyPr wrap="square" rtlCol="0">
            <a:spAutoFit/>
          </a:bodyPr>
          <a:lstStyle/>
          <a:p>
            <a:r>
              <a:rPr lang="en-US" sz="1600" b="1">
                <a:latin typeface="Century Gothic" panose="020B0502020202020204" pitchFamily="34" charset="0"/>
              </a:rPr>
              <a:t>SS2</a:t>
            </a:r>
            <a:endParaRPr lang="en-GB" sz="1600" b="1">
              <a:latin typeface="Century Gothic" panose="020B0502020202020204" pitchFamily="34" charset="0"/>
            </a:endParaRPr>
          </a:p>
        </p:txBody>
      </p:sp>
      <p:sp>
        <p:nvSpPr>
          <p:cNvPr id="14" name="TextBox 13">
            <a:extLst>
              <a:ext uri="{FF2B5EF4-FFF2-40B4-BE49-F238E27FC236}">
                <a16:creationId xmlns:a16="http://schemas.microsoft.com/office/drawing/2014/main" id="{576C7AE7-3E88-4FEA-999B-A3C06ACD5A46}"/>
              </a:ext>
            </a:extLst>
          </p:cNvPr>
          <p:cNvSpPr txBox="1"/>
          <p:nvPr/>
        </p:nvSpPr>
        <p:spPr>
          <a:xfrm>
            <a:off x="263069" y="76603"/>
            <a:ext cx="7915820" cy="461665"/>
          </a:xfrm>
          <a:prstGeom prst="rect">
            <a:avLst/>
          </a:prstGeom>
          <a:noFill/>
        </p:spPr>
        <p:txBody>
          <a:bodyPr wrap="square" rtlCol="0">
            <a:spAutoFit/>
          </a:bodyPr>
          <a:lstStyle/>
          <a:p>
            <a:r>
              <a:rPr lang="en-GB" sz="2400" b="1"/>
              <a:t>Help Coffee Club become carbon neutral</a:t>
            </a:r>
          </a:p>
        </p:txBody>
      </p:sp>
      <p:sp>
        <p:nvSpPr>
          <p:cNvPr id="16" name="TextBox 15">
            <a:extLst>
              <a:ext uri="{FF2B5EF4-FFF2-40B4-BE49-F238E27FC236}">
                <a16:creationId xmlns:a16="http://schemas.microsoft.com/office/drawing/2014/main" id="{7B979F94-78CC-4AE2-80B0-639F2C7CA873}"/>
              </a:ext>
            </a:extLst>
          </p:cNvPr>
          <p:cNvSpPr txBox="1"/>
          <p:nvPr/>
        </p:nvSpPr>
        <p:spPr>
          <a:xfrm>
            <a:off x="6352237" y="651530"/>
            <a:ext cx="3372669" cy="461665"/>
          </a:xfrm>
          <a:prstGeom prst="rect">
            <a:avLst/>
          </a:prstGeom>
          <a:noFill/>
        </p:spPr>
        <p:txBody>
          <a:bodyPr wrap="square">
            <a:spAutoFit/>
          </a:bodyPr>
          <a:lstStyle/>
          <a:p>
            <a:r>
              <a:rPr lang="en-US" sz="1200" b="1">
                <a:latin typeface="Century Gothic" panose="020B0502020202020204" pitchFamily="34" charset="0"/>
              </a:rPr>
              <a:t>3. Write your recommendations</a:t>
            </a:r>
          </a:p>
          <a:p>
            <a:r>
              <a:rPr lang="en-US" sz="1200">
                <a:latin typeface="Century Gothic" panose="020B0502020202020204" pitchFamily="34" charset="0"/>
              </a:rPr>
              <a:t>Here's what to include.</a:t>
            </a:r>
          </a:p>
        </p:txBody>
      </p:sp>
      <p:sp>
        <p:nvSpPr>
          <p:cNvPr id="18" name="TextBox 17">
            <a:extLst>
              <a:ext uri="{FF2B5EF4-FFF2-40B4-BE49-F238E27FC236}">
                <a16:creationId xmlns:a16="http://schemas.microsoft.com/office/drawing/2014/main" id="{72AA2566-BC4B-4311-A700-07A71DA03903}"/>
              </a:ext>
            </a:extLst>
          </p:cNvPr>
          <p:cNvSpPr txBox="1"/>
          <p:nvPr/>
        </p:nvSpPr>
        <p:spPr>
          <a:xfrm>
            <a:off x="6328797" y="1230048"/>
            <a:ext cx="3413565" cy="5324535"/>
          </a:xfrm>
          <a:prstGeom prst="rect">
            <a:avLst/>
          </a:prstGeom>
          <a:noFill/>
        </p:spPr>
        <p:txBody>
          <a:bodyPr wrap="square" lIns="91440" tIns="45720" rIns="91440" bIns="45720" anchor="t">
            <a:spAutoFit/>
          </a:bodyPr>
          <a:lstStyle/>
          <a:p>
            <a:r>
              <a:rPr lang="en-US" sz="1200" b="1">
                <a:latin typeface="Century Gothic" panose="020B0502020202020204" pitchFamily="34" charset="0"/>
              </a:rPr>
              <a:t>Introduction</a:t>
            </a:r>
            <a:endParaRPr lang="en-US" sz="1600" b="1">
              <a:latin typeface="Century Gothic" panose="020B0502020202020204" pitchFamily="34" charset="0"/>
            </a:endParaRPr>
          </a:p>
          <a:p>
            <a:pPr marL="171450" indent="-171450">
              <a:buFont typeface="Arial" panose="020B0604020202020204" pitchFamily="34" charset="0"/>
              <a:buChar char="•"/>
            </a:pPr>
            <a:r>
              <a:rPr lang="en-US" sz="1200">
                <a:latin typeface="Century Gothic"/>
              </a:rPr>
              <a:t>What a carbon footprint is.</a:t>
            </a:r>
          </a:p>
          <a:p>
            <a:pPr marL="171450" indent="-171450">
              <a:buFont typeface="Arial" panose="020B0604020202020204" pitchFamily="34" charset="0"/>
              <a:buChar char="•"/>
            </a:pPr>
            <a:r>
              <a:rPr lang="en-US" sz="1200">
                <a:latin typeface="Century Gothic"/>
              </a:rPr>
              <a:t>The café’s current carbon footprint.</a:t>
            </a:r>
          </a:p>
          <a:p>
            <a:pPr marL="171450" indent="-171450">
              <a:buFont typeface="Arial" panose="020B0604020202020204" pitchFamily="34" charset="0"/>
              <a:buChar char="•"/>
            </a:pPr>
            <a:r>
              <a:rPr lang="en-US" sz="1200">
                <a:latin typeface="Century Gothic"/>
              </a:rPr>
              <a:t>What carbon neutral means.</a:t>
            </a:r>
          </a:p>
          <a:p>
            <a:pPr marL="171450" indent="-171450">
              <a:buFont typeface="Arial" panose="020B0604020202020204" pitchFamily="34" charset="0"/>
              <a:buChar char="•"/>
            </a:pPr>
            <a:r>
              <a:rPr lang="en-US" sz="1200">
                <a:latin typeface="Century Gothic"/>
              </a:rPr>
              <a:t>Why it is important to be carbon neutral.</a:t>
            </a:r>
          </a:p>
          <a:p>
            <a:endParaRPr lang="en-US" sz="1200" b="1">
              <a:latin typeface="Century Gothic" panose="020B0502020202020204" pitchFamily="34" charset="0"/>
            </a:endParaRPr>
          </a:p>
          <a:p>
            <a:endParaRPr lang="en-US" sz="1200" b="1">
              <a:latin typeface="Century Gothic" panose="020B0502020202020204" pitchFamily="34" charset="0"/>
            </a:endParaRPr>
          </a:p>
          <a:p>
            <a:r>
              <a:rPr lang="en-US" sz="1400" b="1">
                <a:latin typeface="Century Gothic" panose="020B0502020202020204" pitchFamily="34" charset="0"/>
              </a:rPr>
              <a:t>Middle</a:t>
            </a:r>
          </a:p>
          <a:p>
            <a:r>
              <a:rPr lang="en-US" sz="1200" b="1">
                <a:latin typeface="Century Gothic" panose="020B0502020202020204" pitchFamily="34" charset="0"/>
              </a:rPr>
              <a:t>Actions</a:t>
            </a:r>
            <a:endParaRPr lang="en-US" sz="1200">
              <a:latin typeface="Century Gothic" panose="020B0502020202020204" pitchFamily="34" charset="0"/>
            </a:endParaRPr>
          </a:p>
          <a:p>
            <a:pPr marL="171450" indent="-171450">
              <a:buFont typeface="Arial" panose="020B0604020202020204" pitchFamily="34" charset="0"/>
              <a:buChar char="•"/>
            </a:pPr>
            <a:r>
              <a:rPr lang="en-US" sz="1200">
                <a:latin typeface="Century Gothic"/>
              </a:rPr>
              <a:t>What actions you think the café should take.</a:t>
            </a:r>
            <a:endParaRPr lang="en-US" sz="1200">
              <a:latin typeface="Century Gothic" panose="020B0502020202020204" pitchFamily="34" charset="0"/>
            </a:endParaRPr>
          </a:p>
          <a:p>
            <a:pPr marL="171450" indent="-171450">
              <a:buFont typeface="Arial" panose="020B0604020202020204" pitchFamily="34" charset="0"/>
              <a:buChar char="•"/>
            </a:pPr>
            <a:r>
              <a:rPr lang="en-US" sz="1200">
                <a:latin typeface="Century Gothic" panose="020B0502020202020204" pitchFamily="34" charset="0"/>
              </a:rPr>
              <a:t>The total initial and yearly costs.</a:t>
            </a:r>
          </a:p>
          <a:p>
            <a:pPr marL="171450" indent="-171450">
              <a:buFont typeface="Arial" panose="020B0604020202020204" pitchFamily="34" charset="0"/>
              <a:buChar char="•"/>
            </a:pPr>
            <a:r>
              <a:rPr lang="en-US" sz="1200">
                <a:latin typeface="Century Gothic" panose="020B0502020202020204" pitchFamily="34" charset="0"/>
              </a:rPr>
              <a:t>Persuasive reasons to choose these actions (economic, social and environmental).</a:t>
            </a:r>
          </a:p>
          <a:p>
            <a:endParaRPr lang="en-US" sz="1200" b="1">
              <a:latin typeface="Century Gothic" panose="020B0502020202020204" pitchFamily="34" charset="0"/>
            </a:endParaRPr>
          </a:p>
          <a:p>
            <a:r>
              <a:rPr lang="en-US" sz="1200" b="1">
                <a:latin typeface="Century Gothic" panose="020B0502020202020204" pitchFamily="34" charset="0"/>
              </a:rPr>
              <a:t>Offsetting</a:t>
            </a:r>
            <a:endParaRPr lang="en-US" sz="1200">
              <a:latin typeface="Century Gothic" panose="020B0502020202020204" pitchFamily="34" charset="0"/>
            </a:endParaRPr>
          </a:p>
          <a:p>
            <a:pPr marL="171450" indent="-171450">
              <a:buFont typeface="Arial" panose="020B0604020202020204" pitchFamily="34" charset="0"/>
              <a:buChar char="•"/>
            </a:pPr>
            <a:r>
              <a:rPr lang="en-US" sz="1200">
                <a:latin typeface="Century Gothic" panose="020B0502020202020204" pitchFamily="34" charset="0"/>
              </a:rPr>
              <a:t>What carbon offsetting is.</a:t>
            </a:r>
          </a:p>
          <a:p>
            <a:pPr marL="171450" indent="-171450">
              <a:buFont typeface="Arial" panose="020B0604020202020204" pitchFamily="34" charset="0"/>
              <a:buChar char="•"/>
            </a:pPr>
            <a:r>
              <a:rPr lang="en-US" sz="1200">
                <a:latin typeface="Century Gothic" panose="020B0502020202020204" pitchFamily="34" charset="0"/>
              </a:rPr>
              <a:t>What offsetting the café  should use.</a:t>
            </a:r>
          </a:p>
          <a:p>
            <a:pPr marL="171450" indent="-171450">
              <a:buFont typeface="Arial" panose="020B0604020202020204" pitchFamily="34" charset="0"/>
              <a:buChar char="•"/>
            </a:pPr>
            <a:r>
              <a:rPr lang="en-US" sz="1200">
                <a:latin typeface="Century Gothic" panose="020B0502020202020204" pitchFamily="34" charset="0"/>
              </a:rPr>
              <a:t>The yearly cost.</a:t>
            </a:r>
          </a:p>
          <a:p>
            <a:pPr marL="171450" indent="-171450">
              <a:buFont typeface="Arial" panose="020B0604020202020204" pitchFamily="34" charset="0"/>
              <a:buChar char="•"/>
            </a:pPr>
            <a:r>
              <a:rPr lang="en-US" sz="1200">
                <a:latin typeface="Century Gothic" panose="020B0502020202020204" pitchFamily="34" charset="0"/>
              </a:rPr>
              <a:t>Persuasive reasons to choose this offsetting (economic, social and environmental).</a:t>
            </a:r>
          </a:p>
          <a:p>
            <a:pPr marL="171450" indent="-171450">
              <a:buFont typeface="Arial" panose="020B0604020202020204" pitchFamily="34" charset="0"/>
              <a:buChar char="•"/>
            </a:pPr>
            <a:endParaRPr lang="en-US" sz="1200">
              <a:latin typeface="Century Gothic" panose="020B0502020202020204" pitchFamily="34" charset="0"/>
            </a:endParaRPr>
          </a:p>
          <a:p>
            <a:endParaRPr lang="en-US" sz="1200" b="1">
              <a:latin typeface="Century Gothic" panose="020B0502020202020204" pitchFamily="34" charset="0"/>
            </a:endParaRPr>
          </a:p>
          <a:p>
            <a:r>
              <a:rPr lang="en-US" sz="1400" b="1">
                <a:latin typeface="Century Gothic" panose="020B0502020202020204" pitchFamily="34" charset="0"/>
              </a:rPr>
              <a:t>Conclusion</a:t>
            </a:r>
          </a:p>
          <a:p>
            <a:pPr marL="171450" indent="-171450">
              <a:buFont typeface="Arial" panose="020B0604020202020204" pitchFamily="34" charset="0"/>
              <a:buChar char="•"/>
            </a:pPr>
            <a:r>
              <a:rPr lang="en-US" sz="1200">
                <a:latin typeface="Century Gothic" panose="020B0502020202020204" pitchFamily="34" charset="0"/>
              </a:rPr>
              <a:t>Why this is the best plan for the café.</a:t>
            </a:r>
          </a:p>
          <a:p>
            <a:pPr marL="171450" indent="-171450">
              <a:buFont typeface="Arial" panose="020B0604020202020204" pitchFamily="34" charset="0"/>
              <a:buChar char="•"/>
            </a:pPr>
            <a:r>
              <a:rPr lang="en-US" sz="1200">
                <a:latin typeface="Century Gothic"/>
              </a:rPr>
              <a:t>Why the owner should hire your team.</a:t>
            </a:r>
          </a:p>
        </p:txBody>
      </p:sp>
      <p:cxnSp>
        <p:nvCxnSpPr>
          <p:cNvPr id="24" name="Straight Connector 23">
            <a:extLst>
              <a:ext uri="{FF2B5EF4-FFF2-40B4-BE49-F238E27FC236}">
                <a16:creationId xmlns:a16="http://schemas.microsoft.com/office/drawing/2014/main" id="{9EEB6561-A674-405F-BEE2-C7175B9E2F7C}"/>
              </a:ext>
            </a:extLst>
          </p:cNvPr>
          <p:cNvCxnSpPr>
            <a:cxnSpLocks/>
          </p:cNvCxnSpPr>
          <p:nvPr/>
        </p:nvCxnSpPr>
        <p:spPr>
          <a:xfrm>
            <a:off x="6287607" y="83295"/>
            <a:ext cx="0" cy="6518472"/>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1429F86D-6A47-40F2-8C73-5A9F2B9A0734}"/>
              </a:ext>
            </a:extLst>
          </p:cNvPr>
          <p:cNvSpPr/>
          <p:nvPr/>
        </p:nvSpPr>
        <p:spPr>
          <a:xfrm>
            <a:off x="228600" y="83295"/>
            <a:ext cx="9448800" cy="6518472"/>
          </a:xfrm>
          <a:prstGeom prst="rect">
            <a:avLst/>
          </a:prstGeom>
          <a:noFill/>
          <a:ln w="19050">
            <a:solidFill>
              <a:srgbClr val="4B65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p>
        </p:txBody>
      </p:sp>
      <p:pic>
        <p:nvPicPr>
          <p:cNvPr id="25" name="Picture 24">
            <a:extLst>
              <a:ext uri="{FF2B5EF4-FFF2-40B4-BE49-F238E27FC236}">
                <a16:creationId xmlns:a16="http://schemas.microsoft.com/office/drawing/2014/main" id="{8ACE1E91-A6EE-4961-AC27-3FF69BA7A87D}"/>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8352881" y="6630322"/>
            <a:ext cx="1324518" cy="174220"/>
          </a:xfrm>
          <a:prstGeom prst="rect">
            <a:avLst/>
          </a:prstGeom>
        </p:spPr>
      </p:pic>
      <p:sp>
        <p:nvSpPr>
          <p:cNvPr id="26" name="TextBox 25">
            <a:extLst>
              <a:ext uri="{FF2B5EF4-FFF2-40B4-BE49-F238E27FC236}">
                <a16:creationId xmlns:a16="http://schemas.microsoft.com/office/drawing/2014/main" id="{9E6E7A2B-C313-4114-912C-CA1887D939D7}"/>
              </a:ext>
            </a:extLst>
          </p:cNvPr>
          <p:cNvSpPr txBox="1"/>
          <p:nvPr/>
        </p:nvSpPr>
        <p:spPr>
          <a:xfrm>
            <a:off x="263069" y="5641035"/>
            <a:ext cx="2933406" cy="830997"/>
          </a:xfrm>
          <a:prstGeom prst="rect">
            <a:avLst/>
          </a:prstGeom>
          <a:noFill/>
        </p:spPr>
        <p:txBody>
          <a:bodyPr wrap="square">
            <a:spAutoFit/>
          </a:bodyPr>
          <a:lstStyle/>
          <a:p>
            <a:r>
              <a:rPr lang="en-US" sz="1200" b="1">
                <a:latin typeface="Century Gothic" panose="020B0502020202020204" pitchFamily="34" charset="0"/>
              </a:rPr>
              <a:t>2. How to offset the footprint</a:t>
            </a:r>
            <a:endParaRPr lang="en-US" sz="1200">
              <a:latin typeface="Century Gothic" panose="020B0502020202020204" pitchFamily="34" charset="0"/>
            </a:endParaRPr>
          </a:p>
          <a:p>
            <a:pPr marL="171450" indent="-171450">
              <a:buFont typeface="Arial" panose="020B0604020202020204" pitchFamily="34" charset="0"/>
              <a:buChar char="•"/>
            </a:pPr>
            <a:r>
              <a:rPr lang="en-US" sz="1200">
                <a:latin typeface="Century Gothic" panose="020B0502020202020204" pitchFamily="34" charset="0"/>
              </a:rPr>
              <a:t>Choose which carbon offsetting to use to get to carbon neutral.</a:t>
            </a:r>
          </a:p>
          <a:p>
            <a:pPr marL="171450" indent="-171450">
              <a:buFont typeface="Arial" panose="020B0604020202020204" pitchFamily="34" charset="0"/>
              <a:buChar char="•"/>
            </a:pPr>
            <a:r>
              <a:rPr lang="en-US" sz="1200">
                <a:latin typeface="Century Gothic" panose="020B0502020202020204" pitchFamily="34" charset="0"/>
              </a:rPr>
              <a:t>Calculate the cost per year.</a:t>
            </a:r>
          </a:p>
        </p:txBody>
      </p:sp>
      <p:sp>
        <p:nvSpPr>
          <p:cNvPr id="32" name="TextBox 31">
            <a:extLst>
              <a:ext uri="{FF2B5EF4-FFF2-40B4-BE49-F238E27FC236}">
                <a16:creationId xmlns:a16="http://schemas.microsoft.com/office/drawing/2014/main" id="{03126C3A-A992-4AE7-B606-F5C5AA8148D7}"/>
              </a:ext>
            </a:extLst>
          </p:cNvPr>
          <p:cNvSpPr txBox="1"/>
          <p:nvPr/>
        </p:nvSpPr>
        <p:spPr>
          <a:xfrm>
            <a:off x="1337062" y="815560"/>
            <a:ext cx="4661134" cy="830997"/>
          </a:xfrm>
          <a:prstGeom prst="rect">
            <a:avLst/>
          </a:prstGeom>
          <a:noFill/>
        </p:spPr>
        <p:txBody>
          <a:bodyPr wrap="square">
            <a:spAutoFit/>
          </a:bodyPr>
          <a:lstStyle/>
          <a:p>
            <a:r>
              <a:rPr lang="en-US" sz="1200">
                <a:latin typeface="Tahoma" panose="020B0604030504040204" pitchFamily="34" charset="0"/>
                <a:ea typeface="Tahoma" panose="020B0604030504040204" pitchFamily="34" charset="0"/>
                <a:cs typeface="Tahoma" panose="020B0604030504040204" pitchFamily="34" charset="0"/>
              </a:rPr>
              <a:t>“We really care abut the planet and want to be carbon neutral, but we don’t want to spend too much money. So, we are hiring carbon consultants to recommend what to do.”</a:t>
            </a:r>
          </a:p>
          <a:p>
            <a:endParaRPr lang="en-US" sz="1200">
              <a:latin typeface="Tahoma" panose="020B0604030504040204" pitchFamily="34" charset="0"/>
              <a:ea typeface="Tahoma" panose="020B0604030504040204" pitchFamily="34" charset="0"/>
              <a:cs typeface="Tahoma" panose="020B0604030504040204" pitchFamily="34" charset="0"/>
            </a:endParaRPr>
          </a:p>
        </p:txBody>
      </p:sp>
      <p:sp>
        <p:nvSpPr>
          <p:cNvPr id="36" name="TextBox 35">
            <a:extLst>
              <a:ext uri="{FF2B5EF4-FFF2-40B4-BE49-F238E27FC236}">
                <a16:creationId xmlns:a16="http://schemas.microsoft.com/office/drawing/2014/main" id="{078FFB4C-6D0B-4937-9B78-B814C3523D67}"/>
              </a:ext>
            </a:extLst>
          </p:cNvPr>
          <p:cNvSpPr txBox="1"/>
          <p:nvPr/>
        </p:nvSpPr>
        <p:spPr>
          <a:xfrm>
            <a:off x="228600" y="2616492"/>
            <a:ext cx="5710136" cy="307777"/>
          </a:xfrm>
          <a:prstGeom prst="rect">
            <a:avLst/>
          </a:prstGeom>
          <a:noFill/>
        </p:spPr>
        <p:txBody>
          <a:bodyPr wrap="square">
            <a:spAutoFit/>
          </a:bodyPr>
          <a:lstStyle/>
          <a:p>
            <a:r>
              <a:rPr lang="en-US" sz="1400" b="1">
                <a:latin typeface="Century Gothic" panose="020B0502020202020204" pitchFamily="34" charset="0"/>
              </a:rPr>
              <a:t>Here is what to do:                                          Resources to use:</a:t>
            </a:r>
          </a:p>
        </p:txBody>
      </p:sp>
      <p:sp>
        <p:nvSpPr>
          <p:cNvPr id="38" name="TextBox 37">
            <a:extLst>
              <a:ext uri="{FF2B5EF4-FFF2-40B4-BE49-F238E27FC236}">
                <a16:creationId xmlns:a16="http://schemas.microsoft.com/office/drawing/2014/main" id="{BA74395D-4BD6-4D0B-A506-8C3318E1FFC7}"/>
              </a:ext>
            </a:extLst>
          </p:cNvPr>
          <p:cNvSpPr txBox="1"/>
          <p:nvPr/>
        </p:nvSpPr>
        <p:spPr>
          <a:xfrm>
            <a:off x="3928270" y="2881591"/>
            <a:ext cx="2441864" cy="646331"/>
          </a:xfrm>
          <a:prstGeom prst="rect">
            <a:avLst/>
          </a:prstGeom>
          <a:noFill/>
        </p:spPr>
        <p:txBody>
          <a:bodyPr wrap="square">
            <a:spAutoFit/>
          </a:bodyPr>
          <a:lstStyle/>
          <a:p>
            <a:endParaRPr lang="en-US" sz="1200">
              <a:latin typeface="Century Gothic" panose="020B0502020202020204" pitchFamily="34" charset="0"/>
            </a:endParaRPr>
          </a:p>
          <a:p>
            <a:r>
              <a:rPr lang="en-US" sz="1200">
                <a:latin typeface="Century Gothic" panose="020B0502020202020204" pitchFamily="34" charset="0"/>
              </a:rPr>
              <a:t>SS4-6 from the ‘Choose actions’ activity</a:t>
            </a:r>
          </a:p>
        </p:txBody>
      </p:sp>
      <p:pic>
        <p:nvPicPr>
          <p:cNvPr id="39" name="Picture 38">
            <a:extLst>
              <a:ext uri="{FF2B5EF4-FFF2-40B4-BE49-F238E27FC236}">
                <a16:creationId xmlns:a16="http://schemas.microsoft.com/office/drawing/2014/main" id="{123217BB-4B84-4C76-A20B-42015ADBF22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042695" y="3597428"/>
            <a:ext cx="553473" cy="805480"/>
          </a:xfrm>
          <a:prstGeom prst="rect">
            <a:avLst/>
          </a:prstGeom>
          <a:effectLst>
            <a:outerShdw blurRad="50800" dist="38100" dir="2700000" algn="tl" rotWithShape="0">
              <a:prstClr val="black">
                <a:alpha val="40000"/>
              </a:prstClr>
            </a:outerShdw>
          </a:effectLst>
        </p:spPr>
      </p:pic>
      <p:pic>
        <p:nvPicPr>
          <p:cNvPr id="11" name="Picture 10">
            <a:extLst>
              <a:ext uri="{FF2B5EF4-FFF2-40B4-BE49-F238E27FC236}">
                <a16:creationId xmlns:a16="http://schemas.microsoft.com/office/drawing/2014/main" id="{0464F4B9-691D-4664-A78C-C991A13352E5}"/>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738508" y="3595559"/>
            <a:ext cx="564575" cy="816426"/>
          </a:xfrm>
          <a:prstGeom prst="rect">
            <a:avLst/>
          </a:prstGeom>
          <a:effectLst>
            <a:outerShdw blurRad="50800" dist="38100" dir="2700000" algn="tl" rotWithShape="0">
              <a:prstClr val="black">
                <a:alpha val="40000"/>
              </a:prstClr>
            </a:outerShdw>
          </a:effectLst>
        </p:spPr>
      </p:pic>
      <p:pic>
        <p:nvPicPr>
          <p:cNvPr id="17" name="Picture 16">
            <a:extLst>
              <a:ext uri="{FF2B5EF4-FFF2-40B4-BE49-F238E27FC236}">
                <a16:creationId xmlns:a16="http://schemas.microsoft.com/office/drawing/2014/main" id="{7A7B2B72-B159-4E97-A30F-5E246F5213B4}"/>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445423" y="3591955"/>
            <a:ext cx="569350" cy="816426"/>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6BC59517-961A-44DB-B673-F0E8C3E7DCEC}"/>
              </a:ext>
            </a:extLst>
          </p:cNvPr>
          <p:cNvSpPr txBox="1"/>
          <p:nvPr/>
        </p:nvSpPr>
        <p:spPr>
          <a:xfrm>
            <a:off x="244815" y="1373120"/>
            <a:ext cx="1092247" cy="430887"/>
          </a:xfrm>
          <a:prstGeom prst="rect">
            <a:avLst/>
          </a:prstGeom>
          <a:noFill/>
        </p:spPr>
        <p:txBody>
          <a:bodyPr wrap="square" rtlCol="0">
            <a:spAutoFit/>
          </a:bodyPr>
          <a:lstStyle/>
          <a:p>
            <a:r>
              <a:rPr lang="en-GB" sz="1050">
                <a:latin typeface="Century Gothic" panose="020B0502020202020204" pitchFamily="34" charset="0"/>
              </a:rPr>
              <a:t>Rose – the café owner</a:t>
            </a:r>
          </a:p>
        </p:txBody>
      </p:sp>
      <p:pic>
        <p:nvPicPr>
          <p:cNvPr id="10" name="Picture 9">
            <a:extLst>
              <a:ext uri="{FF2B5EF4-FFF2-40B4-BE49-F238E27FC236}">
                <a16:creationId xmlns:a16="http://schemas.microsoft.com/office/drawing/2014/main" id="{52AA2350-B9C5-4C34-B512-E248DDCFD2B6}"/>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5149202" y="5705813"/>
            <a:ext cx="882216" cy="632176"/>
          </a:xfrm>
          <a:prstGeom prst="rect">
            <a:avLst/>
          </a:prstGeom>
        </p:spPr>
      </p:pic>
      <p:sp>
        <p:nvSpPr>
          <p:cNvPr id="31" name="TextBox 30">
            <a:extLst>
              <a:ext uri="{FF2B5EF4-FFF2-40B4-BE49-F238E27FC236}">
                <a16:creationId xmlns:a16="http://schemas.microsoft.com/office/drawing/2014/main" id="{DE32E57C-4BA1-40D1-9AD7-86C78E444765}"/>
              </a:ext>
            </a:extLst>
          </p:cNvPr>
          <p:cNvSpPr txBox="1"/>
          <p:nvPr/>
        </p:nvSpPr>
        <p:spPr>
          <a:xfrm>
            <a:off x="3913361" y="5689202"/>
            <a:ext cx="1235841" cy="461665"/>
          </a:xfrm>
          <a:prstGeom prst="rect">
            <a:avLst/>
          </a:prstGeom>
          <a:noFill/>
        </p:spPr>
        <p:txBody>
          <a:bodyPr wrap="square">
            <a:spAutoFit/>
          </a:bodyPr>
          <a:lstStyle/>
          <a:p>
            <a:r>
              <a:rPr lang="en-US" sz="1200">
                <a:latin typeface="Century Gothic" panose="020B0502020202020204" pitchFamily="34" charset="0"/>
              </a:rPr>
              <a:t>SS1: Offset your footprint</a:t>
            </a:r>
          </a:p>
        </p:txBody>
      </p:sp>
      <p:cxnSp>
        <p:nvCxnSpPr>
          <p:cNvPr id="21" name="Straight Connector 20">
            <a:extLst>
              <a:ext uri="{FF2B5EF4-FFF2-40B4-BE49-F238E27FC236}">
                <a16:creationId xmlns:a16="http://schemas.microsoft.com/office/drawing/2014/main" id="{9E5C26DA-1A54-4BBD-8E8A-C785F26A818B}"/>
              </a:ext>
            </a:extLst>
          </p:cNvPr>
          <p:cNvCxnSpPr>
            <a:cxnSpLocks/>
          </p:cNvCxnSpPr>
          <p:nvPr/>
        </p:nvCxnSpPr>
        <p:spPr>
          <a:xfrm>
            <a:off x="229240" y="5467791"/>
            <a:ext cx="60583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FB587DF-E4CF-4757-9AFA-DDBD25A2D5C1}"/>
              </a:ext>
            </a:extLst>
          </p:cNvPr>
          <p:cNvCxnSpPr>
            <a:cxnSpLocks/>
          </p:cNvCxnSpPr>
          <p:nvPr/>
        </p:nvCxnSpPr>
        <p:spPr>
          <a:xfrm>
            <a:off x="216194" y="2532544"/>
            <a:ext cx="6071413"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7C75C644-1B8A-4D4C-B9DF-846E5769167C}"/>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5456381" y="4546746"/>
            <a:ext cx="587918" cy="816425"/>
          </a:xfrm>
          <a:prstGeom prst="rect">
            <a:avLst/>
          </a:prstGeom>
        </p:spPr>
      </p:pic>
      <p:sp>
        <p:nvSpPr>
          <p:cNvPr id="33" name="TextBox 32">
            <a:extLst>
              <a:ext uri="{FF2B5EF4-FFF2-40B4-BE49-F238E27FC236}">
                <a16:creationId xmlns:a16="http://schemas.microsoft.com/office/drawing/2014/main" id="{AB40CC0C-380F-46F8-9A7D-6246EF8600DE}"/>
              </a:ext>
            </a:extLst>
          </p:cNvPr>
          <p:cNvSpPr txBox="1"/>
          <p:nvPr/>
        </p:nvSpPr>
        <p:spPr>
          <a:xfrm>
            <a:off x="4027491" y="4504985"/>
            <a:ext cx="1428889" cy="478519"/>
          </a:xfrm>
          <a:prstGeom prst="rect">
            <a:avLst/>
          </a:prstGeom>
          <a:noFill/>
        </p:spPr>
        <p:txBody>
          <a:bodyPr wrap="square">
            <a:spAutoFit/>
          </a:bodyPr>
          <a:lstStyle/>
          <a:p>
            <a:r>
              <a:rPr lang="en-US" sz="1200">
                <a:latin typeface="Century Gothic" panose="020B0502020202020204" pitchFamily="34" charset="0"/>
              </a:rPr>
              <a:t>SS2: Action costs and savings</a:t>
            </a:r>
          </a:p>
        </p:txBody>
      </p:sp>
    </p:spTree>
    <p:extLst>
      <p:ext uri="{BB962C8B-B14F-4D97-AF65-F5344CB8AC3E}">
        <p14:creationId xmlns:p14="http://schemas.microsoft.com/office/powerpoint/2010/main" val="1482201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302D53A8-D476-4911-9D8E-ED559B99A4B8}"/>
              </a:ext>
            </a:extLst>
          </p:cNvPr>
          <p:cNvGrpSpPr/>
          <p:nvPr/>
        </p:nvGrpSpPr>
        <p:grpSpPr>
          <a:xfrm>
            <a:off x="2435825" y="5123950"/>
            <a:ext cx="998353" cy="712291"/>
            <a:chOff x="5139641" y="1524358"/>
            <a:chExt cx="1808363" cy="1362364"/>
          </a:xfrm>
        </p:grpSpPr>
        <p:pic>
          <p:nvPicPr>
            <p:cNvPr id="73" name="Picture 72" descr="Chart, funnel chart&#10;&#10;Description automatically generated">
              <a:extLst>
                <a:ext uri="{FF2B5EF4-FFF2-40B4-BE49-F238E27FC236}">
                  <a16:creationId xmlns:a16="http://schemas.microsoft.com/office/drawing/2014/main" id="{13B865AE-5330-4DEB-AB83-31B40A2F3303}"/>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362641" y="1524358"/>
              <a:ext cx="1362364" cy="1362364"/>
            </a:xfrm>
            <a:prstGeom prst="rect">
              <a:avLst/>
            </a:prstGeom>
          </p:spPr>
        </p:pic>
        <p:sp>
          <p:nvSpPr>
            <p:cNvPr id="74" name="TextBox 73">
              <a:extLst>
                <a:ext uri="{FF2B5EF4-FFF2-40B4-BE49-F238E27FC236}">
                  <a16:creationId xmlns:a16="http://schemas.microsoft.com/office/drawing/2014/main" id="{9D0A0680-7A21-49A1-A873-CE000F25A83C}"/>
                </a:ext>
              </a:extLst>
            </p:cNvPr>
            <p:cNvSpPr txBox="1"/>
            <p:nvPr/>
          </p:nvSpPr>
          <p:spPr>
            <a:xfrm>
              <a:off x="5139641" y="2034376"/>
              <a:ext cx="1808363" cy="470935"/>
            </a:xfrm>
            <a:prstGeom prst="rect">
              <a:avLst/>
            </a:prstGeom>
            <a:noFill/>
          </p:spPr>
          <p:txBody>
            <a:bodyPr wrap="square" rtlCol="0">
              <a:spAutoFit/>
            </a:bodyPr>
            <a:lstStyle/>
            <a:p>
              <a:pPr algn="ctr"/>
              <a:r>
                <a:rPr lang="en-GB" sz="500" b="1">
                  <a:solidFill>
                    <a:srgbClr val="574E48"/>
                  </a:solidFill>
                </a:rPr>
                <a:t>COFFEE</a:t>
              </a:r>
            </a:p>
            <a:p>
              <a:pPr algn="ctr"/>
              <a:r>
                <a:rPr lang="en-GB" sz="500" b="1">
                  <a:solidFill>
                    <a:srgbClr val="574E48"/>
                  </a:solidFill>
                </a:rPr>
                <a:t>CLUB</a:t>
              </a:r>
            </a:p>
          </p:txBody>
        </p:sp>
      </p:grpSp>
      <p:pic>
        <p:nvPicPr>
          <p:cNvPr id="69" name="Picture 68" descr="Diagram&#10;&#10;Description automatically generated">
            <a:extLst>
              <a:ext uri="{FF2B5EF4-FFF2-40B4-BE49-F238E27FC236}">
                <a16:creationId xmlns:a16="http://schemas.microsoft.com/office/drawing/2014/main" id="{082FD4A3-7487-4533-97D4-64FB4331869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523021" y="3219889"/>
            <a:ext cx="698647" cy="699480"/>
          </a:xfrm>
          <a:prstGeom prst="rect">
            <a:avLst/>
          </a:prstGeom>
        </p:spPr>
      </p:pic>
      <p:pic>
        <p:nvPicPr>
          <p:cNvPr id="70" name="Picture 69" descr="A picture containing solar cell, outdoor object&#10;&#10;Description automatically generated">
            <a:extLst>
              <a:ext uri="{FF2B5EF4-FFF2-40B4-BE49-F238E27FC236}">
                <a16:creationId xmlns:a16="http://schemas.microsoft.com/office/drawing/2014/main" id="{F7EBBF49-434E-4E29-B0CB-C401482AAFAE}"/>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663566" y="3348008"/>
            <a:ext cx="745986" cy="559490"/>
          </a:xfrm>
          <a:prstGeom prst="rect">
            <a:avLst/>
          </a:prstGeom>
        </p:spPr>
      </p:pic>
      <p:pic>
        <p:nvPicPr>
          <p:cNvPr id="63" name="Picture 62" descr="Arrow&#10;&#10;Description automatically generated">
            <a:extLst>
              <a:ext uri="{FF2B5EF4-FFF2-40B4-BE49-F238E27FC236}">
                <a16:creationId xmlns:a16="http://schemas.microsoft.com/office/drawing/2014/main" id="{5D385327-AF66-48BC-9A1E-3D8DB7574A86}"/>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729927" y="1363676"/>
            <a:ext cx="723961" cy="723774"/>
          </a:xfrm>
          <a:prstGeom prst="rect">
            <a:avLst/>
          </a:prstGeom>
        </p:spPr>
      </p:pic>
      <p:graphicFrame>
        <p:nvGraphicFramePr>
          <p:cNvPr id="9" name="Table 9">
            <a:extLst>
              <a:ext uri="{FF2B5EF4-FFF2-40B4-BE49-F238E27FC236}">
                <a16:creationId xmlns:a16="http://schemas.microsoft.com/office/drawing/2014/main" id="{E4A522D2-8C1B-462E-8606-D50B1D37C546}"/>
              </a:ext>
            </a:extLst>
          </p:cNvPr>
          <p:cNvGraphicFramePr>
            <a:graphicFrameLocks noGrp="1"/>
          </p:cNvGraphicFramePr>
          <p:nvPr>
            <p:extLst>
              <p:ext uri="{D42A27DB-BD31-4B8C-83A1-F6EECF244321}">
                <p14:modId xmlns:p14="http://schemas.microsoft.com/office/powerpoint/2010/main" val="3653347989"/>
              </p:ext>
            </p:extLst>
          </p:nvPr>
        </p:nvGraphicFramePr>
        <p:xfrm>
          <a:off x="228600" y="1157839"/>
          <a:ext cx="4635228" cy="1426665"/>
        </p:xfrm>
        <a:graphic>
          <a:graphicData uri="http://schemas.openxmlformats.org/drawingml/2006/table">
            <a:tbl>
              <a:tblPr firstRow="1" bandRow="1">
                <a:tableStyleId>{5940675A-B579-460E-94D1-54222C63F5DA}</a:tableStyleId>
              </a:tblPr>
              <a:tblGrid>
                <a:gridCol w="1545076">
                  <a:extLst>
                    <a:ext uri="{9D8B030D-6E8A-4147-A177-3AD203B41FA5}">
                      <a16:colId xmlns:a16="http://schemas.microsoft.com/office/drawing/2014/main" val="2522218000"/>
                    </a:ext>
                  </a:extLst>
                </a:gridCol>
                <a:gridCol w="1545076">
                  <a:extLst>
                    <a:ext uri="{9D8B030D-6E8A-4147-A177-3AD203B41FA5}">
                      <a16:colId xmlns:a16="http://schemas.microsoft.com/office/drawing/2014/main" val="1791539412"/>
                    </a:ext>
                  </a:extLst>
                </a:gridCol>
                <a:gridCol w="1545076">
                  <a:extLst>
                    <a:ext uri="{9D8B030D-6E8A-4147-A177-3AD203B41FA5}">
                      <a16:colId xmlns:a16="http://schemas.microsoft.com/office/drawing/2014/main" val="1421657052"/>
                    </a:ext>
                  </a:extLst>
                </a:gridCol>
              </a:tblGrid>
              <a:tr h="1426665">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366483117"/>
                  </a:ext>
                </a:extLst>
              </a:tr>
            </a:tbl>
          </a:graphicData>
        </a:graphic>
      </p:graphicFrame>
      <p:graphicFrame>
        <p:nvGraphicFramePr>
          <p:cNvPr id="62" name="Table 9">
            <a:extLst>
              <a:ext uri="{FF2B5EF4-FFF2-40B4-BE49-F238E27FC236}">
                <a16:creationId xmlns:a16="http://schemas.microsoft.com/office/drawing/2014/main" id="{16445CFE-AF42-45BB-ADE1-057CE85FD187}"/>
              </a:ext>
            </a:extLst>
          </p:cNvPr>
          <p:cNvGraphicFramePr>
            <a:graphicFrameLocks noGrp="1"/>
          </p:cNvGraphicFramePr>
          <p:nvPr>
            <p:extLst>
              <p:ext uri="{D42A27DB-BD31-4B8C-83A1-F6EECF244321}">
                <p14:modId xmlns:p14="http://schemas.microsoft.com/office/powerpoint/2010/main" val="333329172"/>
              </p:ext>
            </p:extLst>
          </p:nvPr>
        </p:nvGraphicFramePr>
        <p:xfrm>
          <a:off x="235531" y="4821627"/>
          <a:ext cx="4628298" cy="1520318"/>
        </p:xfrm>
        <a:graphic>
          <a:graphicData uri="http://schemas.openxmlformats.org/drawingml/2006/table">
            <a:tbl>
              <a:tblPr firstRow="1" bandRow="1">
                <a:tableStyleId>{5940675A-B579-460E-94D1-54222C63F5DA}</a:tableStyleId>
              </a:tblPr>
              <a:tblGrid>
                <a:gridCol w="1542766">
                  <a:extLst>
                    <a:ext uri="{9D8B030D-6E8A-4147-A177-3AD203B41FA5}">
                      <a16:colId xmlns:a16="http://schemas.microsoft.com/office/drawing/2014/main" val="2522218000"/>
                    </a:ext>
                  </a:extLst>
                </a:gridCol>
                <a:gridCol w="1542766">
                  <a:extLst>
                    <a:ext uri="{9D8B030D-6E8A-4147-A177-3AD203B41FA5}">
                      <a16:colId xmlns:a16="http://schemas.microsoft.com/office/drawing/2014/main" val="1791539412"/>
                    </a:ext>
                  </a:extLst>
                </a:gridCol>
                <a:gridCol w="1542766">
                  <a:extLst>
                    <a:ext uri="{9D8B030D-6E8A-4147-A177-3AD203B41FA5}">
                      <a16:colId xmlns:a16="http://schemas.microsoft.com/office/drawing/2014/main" val="1421657052"/>
                    </a:ext>
                  </a:extLst>
                </a:gridCol>
              </a:tblGrid>
              <a:tr h="1520318">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366483117"/>
                  </a:ext>
                </a:extLst>
              </a:tr>
            </a:tbl>
          </a:graphicData>
        </a:graphic>
      </p:graphicFrame>
      <p:graphicFrame>
        <p:nvGraphicFramePr>
          <p:cNvPr id="61" name="Table 9">
            <a:extLst>
              <a:ext uri="{FF2B5EF4-FFF2-40B4-BE49-F238E27FC236}">
                <a16:creationId xmlns:a16="http://schemas.microsoft.com/office/drawing/2014/main" id="{CFF457AB-CC57-431F-B98E-81BCB1AA9127}"/>
              </a:ext>
            </a:extLst>
          </p:cNvPr>
          <p:cNvGraphicFramePr>
            <a:graphicFrameLocks noGrp="1"/>
          </p:cNvGraphicFramePr>
          <p:nvPr>
            <p:extLst>
              <p:ext uri="{D42A27DB-BD31-4B8C-83A1-F6EECF244321}">
                <p14:modId xmlns:p14="http://schemas.microsoft.com/office/powerpoint/2010/main" val="2256567734"/>
              </p:ext>
            </p:extLst>
          </p:nvPr>
        </p:nvGraphicFramePr>
        <p:xfrm>
          <a:off x="239091" y="2983521"/>
          <a:ext cx="4624737" cy="1463854"/>
        </p:xfrm>
        <a:graphic>
          <a:graphicData uri="http://schemas.openxmlformats.org/drawingml/2006/table">
            <a:tbl>
              <a:tblPr firstRow="1" bandRow="1">
                <a:tableStyleId>{5940675A-B579-460E-94D1-54222C63F5DA}</a:tableStyleId>
              </a:tblPr>
              <a:tblGrid>
                <a:gridCol w="1541579">
                  <a:extLst>
                    <a:ext uri="{9D8B030D-6E8A-4147-A177-3AD203B41FA5}">
                      <a16:colId xmlns:a16="http://schemas.microsoft.com/office/drawing/2014/main" val="2522218000"/>
                    </a:ext>
                  </a:extLst>
                </a:gridCol>
                <a:gridCol w="1541579">
                  <a:extLst>
                    <a:ext uri="{9D8B030D-6E8A-4147-A177-3AD203B41FA5}">
                      <a16:colId xmlns:a16="http://schemas.microsoft.com/office/drawing/2014/main" val="1791539412"/>
                    </a:ext>
                  </a:extLst>
                </a:gridCol>
                <a:gridCol w="1541579">
                  <a:extLst>
                    <a:ext uri="{9D8B030D-6E8A-4147-A177-3AD203B41FA5}">
                      <a16:colId xmlns:a16="http://schemas.microsoft.com/office/drawing/2014/main" val="1421657052"/>
                    </a:ext>
                  </a:extLst>
                </a:gridCol>
              </a:tblGrid>
              <a:tr h="1463854">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366483117"/>
                  </a:ext>
                </a:extLst>
              </a:tr>
            </a:tbl>
          </a:graphicData>
        </a:graphic>
      </p:graphicFrame>
      <p:sp>
        <p:nvSpPr>
          <p:cNvPr id="2" name="TextBox 1">
            <a:extLst>
              <a:ext uri="{FF2B5EF4-FFF2-40B4-BE49-F238E27FC236}">
                <a16:creationId xmlns:a16="http://schemas.microsoft.com/office/drawing/2014/main" id="{571E7972-9455-4092-99B9-DDF929971CAC}"/>
              </a:ext>
            </a:extLst>
          </p:cNvPr>
          <p:cNvSpPr txBox="1"/>
          <p:nvPr/>
        </p:nvSpPr>
        <p:spPr>
          <a:xfrm>
            <a:off x="205014" y="890094"/>
            <a:ext cx="4089931" cy="261610"/>
          </a:xfrm>
          <a:prstGeom prst="rect">
            <a:avLst/>
          </a:prstGeom>
          <a:noFill/>
        </p:spPr>
        <p:txBody>
          <a:bodyPr wrap="square" lIns="91440" tIns="45720" rIns="91440" bIns="45720" rtlCol="0" anchor="t">
            <a:spAutoFit/>
          </a:bodyPr>
          <a:lstStyle/>
          <a:p>
            <a:r>
              <a:rPr lang="en-US" sz="1100" b="1">
                <a:latin typeface="Century Gothic"/>
              </a:rPr>
              <a:t>Problem: Transport</a:t>
            </a:r>
            <a:endParaRPr lang="en-US" sz="1100" b="1">
              <a:latin typeface="Century Gothic" panose="020B0502020202020204" pitchFamily="34" charset="0"/>
            </a:endParaRPr>
          </a:p>
        </p:txBody>
      </p:sp>
      <p:sp>
        <p:nvSpPr>
          <p:cNvPr id="43" name="Rectangle 42">
            <a:extLst>
              <a:ext uri="{FF2B5EF4-FFF2-40B4-BE49-F238E27FC236}">
                <a16:creationId xmlns:a16="http://schemas.microsoft.com/office/drawing/2014/main" id="{1288F89F-F421-4EAE-AA2F-E55DF599F177}"/>
              </a:ext>
            </a:extLst>
          </p:cNvPr>
          <p:cNvSpPr/>
          <p:nvPr/>
        </p:nvSpPr>
        <p:spPr>
          <a:xfrm>
            <a:off x="228600" y="83295"/>
            <a:ext cx="4635230" cy="6518472"/>
          </a:xfrm>
          <a:prstGeom prst="rect">
            <a:avLst/>
          </a:prstGeom>
          <a:noFill/>
          <a:ln w="19050">
            <a:solidFill>
              <a:srgbClr val="4B65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p>
        </p:txBody>
      </p:sp>
      <p:sp>
        <p:nvSpPr>
          <p:cNvPr id="48" name="TextBox 47">
            <a:extLst>
              <a:ext uri="{FF2B5EF4-FFF2-40B4-BE49-F238E27FC236}">
                <a16:creationId xmlns:a16="http://schemas.microsoft.com/office/drawing/2014/main" id="{44EFA860-8B0D-4E91-815E-556435E4428C}"/>
              </a:ext>
            </a:extLst>
          </p:cNvPr>
          <p:cNvSpPr txBox="1"/>
          <p:nvPr/>
        </p:nvSpPr>
        <p:spPr>
          <a:xfrm>
            <a:off x="4354794" y="122344"/>
            <a:ext cx="1184579" cy="338554"/>
          </a:xfrm>
          <a:prstGeom prst="rect">
            <a:avLst/>
          </a:prstGeom>
          <a:noFill/>
        </p:spPr>
        <p:txBody>
          <a:bodyPr wrap="square" rtlCol="0">
            <a:spAutoFit/>
          </a:bodyPr>
          <a:lstStyle/>
          <a:p>
            <a:r>
              <a:rPr lang="en-US" sz="1600" b="1">
                <a:latin typeface="Century Gothic" panose="020B0502020202020204" pitchFamily="34" charset="0"/>
              </a:rPr>
              <a:t>SS3</a:t>
            </a:r>
            <a:endParaRPr lang="en-GB" sz="1600" b="1">
              <a:latin typeface="Century Gothic" panose="020B0502020202020204" pitchFamily="34" charset="0"/>
            </a:endParaRPr>
          </a:p>
        </p:txBody>
      </p:sp>
      <p:sp>
        <p:nvSpPr>
          <p:cNvPr id="50" name="TextBox 49">
            <a:extLst>
              <a:ext uri="{FF2B5EF4-FFF2-40B4-BE49-F238E27FC236}">
                <a16:creationId xmlns:a16="http://schemas.microsoft.com/office/drawing/2014/main" id="{E34A1515-0129-4FDD-AE7D-240D6838D5D8}"/>
              </a:ext>
            </a:extLst>
          </p:cNvPr>
          <p:cNvSpPr txBox="1"/>
          <p:nvPr/>
        </p:nvSpPr>
        <p:spPr>
          <a:xfrm>
            <a:off x="228600" y="60789"/>
            <a:ext cx="3970421" cy="461665"/>
          </a:xfrm>
          <a:prstGeom prst="rect">
            <a:avLst/>
          </a:prstGeom>
          <a:noFill/>
        </p:spPr>
        <p:txBody>
          <a:bodyPr wrap="square" rtlCol="0">
            <a:spAutoFit/>
          </a:bodyPr>
          <a:lstStyle/>
          <a:p>
            <a:r>
              <a:rPr lang="en-GB" sz="2400" b="1"/>
              <a:t>Action costs and savings</a:t>
            </a:r>
          </a:p>
        </p:txBody>
      </p:sp>
      <p:pic>
        <p:nvPicPr>
          <p:cNvPr id="42" name="Picture 41">
            <a:extLst>
              <a:ext uri="{FF2B5EF4-FFF2-40B4-BE49-F238E27FC236}">
                <a16:creationId xmlns:a16="http://schemas.microsoft.com/office/drawing/2014/main" id="{2FD8982D-4D84-40D5-862F-54E27C72D521}"/>
              </a:ext>
            </a:extLst>
          </p:cNvPr>
          <p:cNvPicPr>
            <a:picLocks noChangeAspect="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3539310" y="6657365"/>
            <a:ext cx="1324518" cy="174220"/>
          </a:xfrm>
          <a:prstGeom prst="rect">
            <a:avLst/>
          </a:prstGeom>
        </p:spPr>
      </p:pic>
      <p:sp>
        <p:nvSpPr>
          <p:cNvPr id="49" name="TextBox 48">
            <a:extLst>
              <a:ext uri="{FF2B5EF4-FFF2-40B4-BE49-F238E27FC236}">
                <a16:creationId xmlns:a16="http://schemas.microsoft.com/office/drawing/2014/main" id="{F2E76BCF-D7A2-4F63-8DFE-834D5934DF3A}"/>
              </a:ext>
            </a:extLst>
          </p:cNvPr>
          <p:cNvSpPr txBox="1"/>
          <p:nvPr/>
        </p:nvSpPr>
        <p:spPr>
          <a:xfrm>
            <a:off x="198655" y="1150278"/>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1: </a:t>
            </a:r>
            <a:r>
              <a:rPr lang="en-US" sz="1100">
                <a:latin typeface="Century Gothic"/>
              </a:rPr>
              <a:t>Use public transport</a:t>
            </a: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£0</a:t>
            </a:r>
          </a:p>
          <a:p>
            <a:r>
              <a:rPr lang="en-US" sz="1100">
                <a:latin typeface="Century Gothic"/>
              </a:rPr>
              <a:t>CO</a:t>
            </a:r>
            <a:r>
              <a:rPr lang="en-US" sz="1100" baseline="-25000">
                <a:latin typeface="Century Gothic"/>
              </a:rPr>
              <a:t>2</a:t>
            </a:r>
            <a:r>
              <a:rPr lang="en-US" sz="1100">
                <a:latin typeface="Century Gothic"/>
              </a:rPr>
              <a:t>: -0.6 tons/year</a:t>
            </a:r>
            <a:endParaRPr lang="en-US" sz="1100">
              <a:latin typeface="Century Gothic" panose="020B0502020202020204" pitchFamily="34" charset="0"/>
            </a:endParaRPr>
          </a:p>
        </p:txBody>
      </p:sp>
      <p:sp>
        <p:nvSpPr>
          <p:cNvPr id="51" name="TextBox 50">
            <a:extLst>
              <a:ext uri="{FF2B5EF4-FFF2-40B4-BE49-F238E27FC236}">
                <a16:creationId xmlns:a16="http://schemas.microsoft.com/office/drawing/2014/main" id="{233E0CA8-732B-4428-A768-549FD3A564B2}"/>
              </a:ext>
            </a:extLst>
          </p:cNvPr>
          <p:cNvSpPr txBox="1"/>
          <p:nvPr/>
        </p:nvSpPr>
        <p:spPr>
          <a:xfrm>
            <a:off x="1782031" y="1174210"/>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2: </a:t>
            </a:r>
            <a:r>
              <a:rPr lang="en-US" sz="1100">
                <a:latin typeface="Century Gothic"/>
              </a:rPr>
              <a:t>Buy bikes</a:t>
            </a:r>
            <a:endParaRPr lang="en-US" sz="1100" b="1">
              <a:latin typeface="Century Gothic"/>
            </a:endParaRPr>
          </a:p>
          <a:p>
            <a:endParaRPr lang="en-US" sz="1100" b="1">
              <a:latin typeface="Century Gothic"/>
            </a:endParaRPr>
          </a:p>
          <a:p>
            <a:endParaRPr lang="en-US" sz="1100" b="1">
              <a:latin typeface="Century Gothic"/>
            </a:endParaRPr>
          </a:p>
          <a:p>
            <a:endParaRPr lang="en-US" sz="1100">
              <a:latin typeface="Century Gothic"/>
            </a:endParaRPr>
          </a:p>
          <a:p>
            <a:endParaRPr lang="en-US" sz="1100">
              <a:latin typeface="Century Gothic"/>
            </a:endParaRPr>
          </a:p>
          <a:p>
            <a:r>
              <a:rPr lang="en-US" sz="1100">
                <a:latin typeface="Century Gothic"/>
              </a:rPr>
              <a:t>Initial cost: £500</a:t>
            </a:r>
          </a:p>
          <a:p>
            <a:r>
              <a:rPr lang="en-US" sz="1100">
                <a:latin typeface="Century Gothic"/>
              </a:rPr>
              <a:t>Cost per year: £0</a:t>
            </a:r>
          </a:p>
          <a:p>
            <a:r>
              <a:rPr lang="en-US" sz="1100">
                <a:latin typeface="Century Gothic"/>
              </a:rPr>
              <a:t>CO</a:t>
            </a:r>
            <a:r>
              <a:rPr lang="en-US" sz="1100" baseline="-25000">
                <a:latin typeface="Century Gothic"/>
              </a:rPr>
              <a:t>2</a:t>
            </a:r>
            <a:r>
              <a:rPr lang="en-US" sz="1100">
                <a:latin typeface="Century Gothic"/>
              </a:rPr>
              <a:t>: -1.3 tons/year</a:t>
            </a:r>
            <a:endParaRPr lang="en-US" sz="1100">
              <a:latin typeface="Century Gothic" panose="020B0502020202020204" pitchFamily="34" charset="0"/>
            </a:endParaRPr>
          </a:p>
        </p:txBody>
      </p:sp>
      <p:sp>
        <p:nvSpPr>
          <p:cNvPr id="52" name="TextBox 51">
            <a:extLst>
              <a:ext uri="{FF2B5EF4-FFF2-40B4-BE49-F238E27FC236}">
                <a16:creationId xmlns:a16="http://schemas.microsoft.com/office/drawing/2014/main" id="{BABC9C6B-B133-44E4-B7FD-FD3EE004B20F}"/>
              </a:ext>
            </a:extLst>
          </p:cNvPr>
          <p:cNvSpPr txBox="1"/>
          <p:nvPr/>
        </p:nvSpPr>
        <p:spPr>
          <a:xfrm>
            <a:off x="3332658" y="1185520"/>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3: </a:t>
            </a:r>
            <a:r>
              <a:rPr lang="en-US" sz="1100">
                <a:latin typeface="Century Gothic"/>
              </a:rPr>
              <a:t>Buy local</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£600</a:t>
            </a:r>
          </a:p>
          <a:p>
            <a:r>
              <a:rPr lang="en-US" sz="1100">
                <a:latin typeface="Century Gothic"/>
              </a:rPr>
              <a:t>CO</a:t>
            </a:r>
            <a:r>
              <a:rPr lang="en-US" sz="1100" baseline="-25000">
                <a:latin typeface="Century Gothic"/>
              </a:rPr>
              <a:t>2</a:t>
            </a:r>
            <a:r>
              <a:rPr lang="en-US" sz="1100">
                <a:latin typeface="Century Gothic"/>
              </a:rPr>
              <a:t>: -1.1 tons/year</a:t>
            </a:r>
            <a:endParaRPr lang="en-US" sz="1100">
              <a:latin typeface="Century Gothic" panose="020B0502020202020204" pitchFamily="34" charset="0"/>
            </a:endParaRPr>
          </a:p>
        </p:txBody>
      </p:sp>
      <p:sp>
        <p:nvSpPr>
          <p:cNvPr id="53" name="TextBox 52">
            <a:extLst>
              <a:ext uri="{FF2B5EF4-FFF2-40B4-BE49-F238E27FC236}">
                <a16:creationId xmlns:a16="http://schemas.microsoft.com/office/drawing/2014/main" id="{0448ADA8-D9AF-4FD9-BB12-8E1A1A55C28E}"/>
              </a:ext>
            </a:extLst>
          </p:cNvPr>
          <p:cNvSpPr txBox="1"/>
          <p:nvPr/>
        </p:nvSpPr>
        <p:spPr>
          <a:xfrm>
            <a:off x="205014" y="2716709"/>
            <a:ext cx="4089931" cy="261610"/>
          </a:xfrm>
          <a:prstGeom prst="rect">
            <a:avLst/>
          </a:prstGeom>
          <a:noFill/>
        </p:spPr>
        <p:txBody>
          <a:bodyPr wrap="square" lIns="91440" tIns="45720" rIns="91440" bIns="45720" rtlCol="0" anchor="t">
            <a:spAutoFit/>
          </a:bodyPr>
          <a:lstStyle/>
          <a:p>
            <a:r>
              <a:rPr lang="en-US" sz="1100" b="1">
                <a:latin typeface="Century Gothic"/>
              </a:rPr>
              <a:t>Problem: Electricity</a:t>
            </a:r>
            <a:endParaRPr lang="en-US" sz="1100" b="1">
              <a:latin typeface="Century Gothic" panose="020B0502020202020204" pitchFamily="34" charset="0"/>
            </a:endParaRPr>
          </a:p>
        </p:txBody>
      </p:sp>
      <p:sp>
        <p:nvSpPr>
          <p:cNvPr id="54" name="TextBox 53">
            <a:extLst>
              <a:ext uri="{FF2B5EF4-FFF2-40B4-BE49-F238E27FC236}">
                <a16:creationId xmlns:a16="http://schemas.microsoft.com/office/drawing/2014/main" id="{DCDEE7F3-77DB-4AFA-BBA9-2B509D296B3D}"/>
              </a:ext>
            </a:extLst>
          </p:cNvPr>
          <p:cNvSpPr txBox="1"/>
          <p:nvPr/>
        </p:nvSpPr>
        <p:spPr>
          <a:xfrm>
            <a:off x="201089" y="3000825"/>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1: </a:t>
            </a:r>
            <a:r>
              <a:rPr lang="en-US" sz="1100">
                <a:latin typeface="Century Gothic"/>
              </a:rPr>
              <a:t>Increase efficiency</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£3000</a:t>
            </a:r>
          </a:p>
          <a:p>
            <a:r>
              <a:rPr lang="en-US" sz="1100">
                <a:latin typeface="Century Gothic"/>
              </a:rPr>
              <a:t>Saving per year: £120</a:t>
            </a:r>
          </a:p>
          <a:p>
            <a:r>
              <a:rPr lang="en-US" sz="1100">
                <a:latin typeface="Century Gothic"/>
              </a:rPr>
              <a:t>CO</a:t>
            </a:r>
            <a:r>
              <a:rPr lang="en-US" sz="1100" baseline="-25000">
                <a:latin typeface="Century Gothic"/>
              </a:rPr>
              <a:t>2</a:t>
            </a:r>
            <a:r>
              <a:rPr lang="en-US" sz="1100">
                <a:latin typeface="Century Gothic"/>
              </a:rPr>
              <a:t>: -1.0 tons/year</a:t>
            </a:r>
            <a:endParaRPr lang="en-US" sz="1100">
              <a:latin typeface="Century Gothic" panose="020B0502020202020204" pitchFamily="34" charset="0"/>
            </a:endParaRPr>
          </a:p>
        </p:txBody>
      </p:sp>
      <p:sp>
        <p:nvSpPr>
          <p:cNvPr id="55" name="TextBox 54">
            <a:extLst>
              <a:ext uri="{FF2B5EF4-FFF2-40B4-BE49-F238E27FC236}">
                <a16:creationId xmlns:a16="http://schemas.microsoft.com/office/drawing/2014/main" id="{2723799E-E1DE-4F41-BFB9-6D282068E381}"/>
              </a:ext>
            </a:extLst>
          </p:cNvPr>
          <p:cNvSpPr txBox="1"/>
          <p:nvPr/>
        </p:nvSpPr>
        <p:spPr>
          <a:xfrm>
            <a:off x="1792744" y="3013603"/>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2: </a:t>
            </a:r>
            <a:r>
              <a:rPr lang="en-US" sz="1100">
                <a:latin typeface="Century Gothic"/>
              </a:rPr>
              <a:t>Change provider</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£500</a:t>
            </a:r>
          </a:p>
          <a:p>
            <a:r>
              <a:rPr lang="en-US" sz="1100">
                <a:latin typeface="Century Gothic"/>
              </a:rPr>
              <a:t>Cost per year: £180</a:t>
            </a:r>
          </a:p>
          <a:p>
            <a:r>
              <a:rPr lang="en-US" sz="1100">
                <a:latin typeface="Century Gothic"/>
              </a:rPr>
              <a:t>CO</a:t>
            </a:r>
            <a:r>
              <a:rPr lang="en-US" sz="1100" baseline="-25000">
                <a:latin typeface="Century Gothic"/>
              </a:rPr>
              <a:t>2</a:t>
            </a:r>
            <a:r>
              <a:rPr lang="en-US" sz="1100">
                <a:latin typeface="Century Gothic"/>
              </a:rPr>
              <a:t>: -1.4 tons/year</a:t>
            </a:r>
          </a:p>
        </p:txBody>
      </p:sp>
      <p:sp>
        <p:nvSpPr>
          <p:cNvPr id="56" name="TextBox 55">
            <a:extLst>
              <a:ext uri="{FF2B5EF4-FFF2-40B4-BE49-F238E27FC236}">
                <a16:creationId xmlns:a16="http://schemas.microsoft.com/office/drawing/2014/main" id="{6B36E6BE-7FD8-43EE-8BF8-D8C8975C1C40}"/>
              </a:ext>
            </a:extLst>
          </p:cNvPr>
          <p:cNvSpPr txBox="1"/>
          <p:nvPr/>
        </p:nvSpPr>
        <p:spPr>
          <a:xfrm>
            <a:off x="3292455" y="3005437"/>
            <a:ext cx="1652651" cy="1446550"/>
          </a:xfrm>
          <a:prstGeom prst="rect">
            <a:avLst/>
          </a:prstGeom>
          <a:noFill/>
          <a:ln>
            <a:noFill/>
          </a:ln>
        </p:spPr>
        <p:txBody>
          <a:bodyPr wrap="square" lIns="91440" tIns="45720" rIns="91440" bIns="45720" rtlCol="0" anchor="t">
            <a:spAutoFit/>
          </a:bodyPr>
          <a:lstStyle/>
          <a:p>
            <a:r>
              <a:rPr lang="en-US" sz="1100" b="1">
                <a:latin typeface="Century Gothic"/>
              </a:rPr>
              <a:t>Action 3: </a:t>
            </a:r>
            <a:r>
              <a:rPr lang="en-US" sz="1100">
                <a:latin typeface="Century Gothic"/>
              </a:rPr>
              <a:t>Install solar </a:t>
            </a:r>
          </a:p>
          <a:p>
            <a:r>
              <a:rPr lang="en-US" sz="1100">
                <a:latin typeface="Century Gothic"/>
              </a:rPr>
              <a:t>panels</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£5000</a:t>
            </a:r>
          </a:p>
          <a:p>
            <a:r>
              <a:rPr lang="en-US" sz="1100">
                <a:latin typeface="Century Gothic"/>
              </a:rPr>
              <a:t>Saving per year: £800</a:t>
            </a:r>
          </a:p>
          <a:p>
            <a:r>
              <a:rPr lang="en-US" sz="1100">
                <a:latin typeface="Century Gothic"/>
              </a:rPr>
              <a:t>CO</a:t>
            </a:r>
            <a:r>
              <a:rPr lang="en-US" sz="1100" baseline="-25000">
                <a:latin typeface="Century Gothic"/>
              </a:rPr>
              <a:t>2</a:t>
            </a:r>
            <a:r>
              <a:rPr lang="en-US" sz="1100">
                <a:latin typeface="Century Gothic"/>
              </a:rPr>
              <a:t>: -1.6 tons/year</a:t>
            </a:r>
          </a:p>
        </p:txBody>
      </p:sp>
      <p:sp>
        <p:nvSpPr>
          <p:cNvPr id="57" name="TextBox 56">
            <a:extLst>
              <a:ext uri="{FF2B5EF4-FFF2-40B4-BE49-F238E27FC236}">
                <a16:creationId xmlns:a16="http://schemas.microsoft.com/office/drawing/2014/main" id="{E3403914-4E1C-4043-9E7C-9DFBFF774CAD}"/>
              </a:ext>
            </a:extLst>
          </p:cNvPr>
          <p:cNvSpPr txBox="1"/>
          <p:nvPr/>
        </p:nvSpPr>
        <p:spPr>
          <a:xfrm>
            <a:off x="205014" y="4554023"/>
            <a:ext cx="4089931" cy="261610"/>
          </a:xfrm>
          <a:prstGeom prst="rect">
            <a:avLst/>
          </a:prstGeom>
          <a:noFill/>
        </p:spPr>
        <p:txBody>
          <a:bodyPr wrap="square" lIns="91440" tIns="45720" rIns="91440" bIns="45720" rtlCol="0" anchor="t">
            <a:spAutoFit/>
          </a:bodyPr>
          <a:lstStyle/>
          <a:p>
            <a:r>
              <a:rPr lang="en-US" sz="1100" b="1">
                <a:latin typeface="Century Gothic"/>
              </a:rPr>
              <a:t>Problem: Waste</a:t>
            </a:r>
            <a:endParaRPr lang="en-US" sz="1100" b="1">
              <a:latin typeface="Century Gothic" panose="020B0502020202020204" pitchFamily="34" charset="0"/>
            </a:endParaRPr>
          </a:p>
        </p:txBody>
      </p:sp>
      <p:sp>
        <p:nvSpPr>
          <p:cNvPr id="58" name="TextBox 57">
            <a:extLst>
              <a:ext uri="{FF2B5EF4-FFF2-40B4-BE49-F238E27FC236}">
                <a16:creationId xmlns:a16="http://schemas.microsoft.com/office/drawing/2014/main" id="{77CE8E3F-3705-4040-B5FE-B26F80CFB1B9}"/>
              </a:ext>
            </a:extLst>
          </p:cNvPr>
          <p:cNvSpPr txBox="1"/>
          <p:nvPr/>
        </p:nvSpPr>
        <p:spPr>
          <a:xfrm>
            <a:off x="205014" y="4858511"/>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1: </a:t>
            </a:r>
            <a:r>
              <a:rPr lang="en-US" sz="1100">
                <a:latin typeface="Century Gothic"/>
              </a:rPr>
              <a:t>Recycle more</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£720</a:t>
            </a:r>
          </a:p>
          <a:p>
            <a:r>
              <a:rPr lang="en-US" sz="1100">
                <a:latin typeface="Century Gothic"/>
              </a:rPr>
              <a:t>CO</a:t>
            </a:r>
            <a:r>
              <a:rPr lang="en-US" sz="1100" baseline="-25000">
                <a:latin typeface="Century Gothic"/>
              </a:rPr>
              <a:t>2</a:t>
            </a:r>
            <a:r>
              <a:rPr lang="en-US" sz="1100">
                <a:latin typeface="Century Gothic"/>
              </a:rPr>
              <a:t>: -0.8 tons/year</a:t>
            </a:r>
            <a:endParaRPr lang="en-US" sz="1100">
              <a:latin typeface="Century Gothic" panose="020B0502020202020204" pitchFamily="34" charset="0"/>
            </a:endParaRPr>
          </a:p>
        </p:txBody>
      </p:sp>
      <p:sp>
        <p:nvSpPr>
          <p:cNvPr id="59" name="TextBox 58">
            <a:extLst>
              <a:ext uri="{FF2B5EF4-FFF2-40B4-BE49-F238E27FC236}">
                <a16:creationId xmlns:a16="http://schemas.microsoft.com/office/drawing/2014/main" id="{38AD07E6-819A-42EE-AE56-7E75A7163603}"/>
              </a:ext>
            </a:extLst>
          </p:cNvPr>
          <p:cNvSpPr txBox="1"/>
          <p:nvPr/>
        </p:nvSpPr>
        <p:spPr>
          <a:xfrm>
            <a:off x="1784927" y="4859769"/>
            <a:ext cx="1580942" cy="1446550"/>
          </a:xfrm>
          <a:prstGeom prst="rect">
            <a:avLst/>
          </a:prstGeom>
          <a:noFill/>
          <a:ln>
            <a:noFill/>
          </a:ln>
        </p:spPr>
        <p:txBody>
          <a:bodyPr wrap="square" lIns="91440" tIns="45720" rIns="91440" bIns="45720" rtlCol="0" anchor="t">
            <a:spAutoFit/>
          </a:bodyPr>
          <a:lstStyle/>
          <a:p>
            <a:r>
              <a:rPr lang="en-US" sz="1100" b="1">
                <a:latin typeface="Century Gothic"/>
              </a:rPr>
              <a:t>Action 2: </a:t>
            </a:r>
            <a:r>
              <a:rPr lang="en-US" sz="1100">
                <a:latin typeface="Century Gothic"/>
              </a:rPr>
              <a:t>Sell reusable cups</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£90</a:t>
            </a:r>
          </a:p>
          <a:p>
            <a:r>
              <a:rPr lang="en-US" sz="1100">
                <a:latin typeface="Century Gothic"/>
              </a:rPr>
              <a:t>CO</a:t>
            </a:r>
            <a:r>
              <a:rPr lang="en-US" sz="1100" baseline="-25000">
                <a:latin typeface="Century Gothic"/>
              </a:rPr>
              <a:t>2</a:t>
            </a:r>
            <a:r>
              <a:rPr lang="en-US" sz="1100">
                <a:latin typeface="Century Gothic"/>
              </a:rPr>
              <a:t>: -0.4 tons/year</a:t>
            </a:r>
            <a:endParaRPr lang="en-US" sz="1100">
              <a:latin typeface="Century Gothic" panose="020B0502020202020204" pitchFamily="34" charset="0"/>
            </a:endParaRPr>
          </a:p>
        </p:txBody>
      </p:sp>
      <p:sp>
        <p:nvSpPr>
          <p:cNvPr id="60" name="TextBox 59">
            <a:extLst>
              <a:ext uri="{FF2B5EF4-FFF2-40B4-BE49-F238E27FC236}">
                <a16:creationId xmlns:a16="http://schemas.microsoft.com/office/drawing/2014/main" id="{E7C516DA-52FD-4220-9D75-D04EA101F8F9}"/>
              </a:ext>
            </a:extLst>
          </p:cNvPr>
          <p:cNvSpPr txBox="1"/>
          <p:nvPr/>
        </p:nvSpPr>
        <p:spPr>
          <a:xfrm>
            <a:off x="3292589" y="4838139"/>
            <a:ext cx="1544025" cy="1446550"/>
          </a:xfrm>
          <a:prstGeom prst="rect">
            <a:avLst/>
          </a:prstGeom>
          <a:noFill/>
          <a:ln>
            <a:noFill/>
          </a:ln>
        </p:spPr>
        <p:txBody>
          <a:bodyPr wrap="square" lIns="91440" tIns="45720" rIns="91440" bIns="45720" rtlCol="0" anchor="t">
            <a:spAutoFit/>
          </a:bodyPr>
          <a:lstStyle/>
          <a:p>
            <a:r>
              <a:rPr lang="en-US" sz="1100" b="1">
                <a:latin typeface="Century Gothic"/>
              </a:rPr>
              <a:t>Action 3: </a:t>
            </a:r>
            <a:r>
              <a:rPr lang="en-US" sz="1100">
                <a:latin typeface="Century Gothic"/>
              </a:rPr>
              <a:t>Donate food waste</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£0</a:t>
            </a:r>
          </a:p>
          <a:p>
            <a:r>
              <a:rPr lang="en-US" sz="1100">
                <a:latin typeface="Century Gothic"/>
              </a:rPr>
              <a:t>CO</a:t>
            </a:r>
            <a:r>
              <a:rPr lang="en-US" sz="1100" baseline="-25000">
                <a:latin typeface="Century Gothic"/>
              </a:rPr>
              <a:t>2</a:t>
            </a:r>
            <a:r>
              <a:rPr lang="en-US" sz="1100">
                <a:latin typeface="Century Gothic"/>
              </a:rPr>
              <a:t>: -0.2 tons/year</a:t>
            </a:r>
            <a:endParaRPr lang="en-US" sz="1100">
              <a:latin typeface="Century Gothic" panose="020B0502020202020204" pitchFamily="34" charset="0"/>
            </a:endParaRPr>
          </a:p>
        </p:txBody>
      </p:sp>
      <p:pic>
        <p:nvPicPr>
          <p:cNvPr id="64" name="Picture 63">
            <a:extLst>
              <a:ext uri="{FF2B5EF4-FFF2-40B4-BE49-F238E27FC236}">
                <a16:creationId xmlns:a16="http://schemas.microsoft.com/office/drawing/2014/main" id="{9B5C2A7C-B580-4EA0-A96F-C1A999983609}"/>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249782" y="1577580"/>
            <a:ext cx="1372613" cy="419017"/>
          </a:xfrm>
          <a:prstGeom prst="rect">
            <a:avLst/>
          </a:prstGeom>
        </p:spPr>
      </p:pic>
      <p:pic>
        <p:nvPicPr>
          <p:cNvPr id="65" name="Picture 64">
            <a:extLst>
              <a:ext uri="{FF2B5EF4-FFF2-40B4-BE49-F238E27FC236}">
                <a16:creationId xmlns:a16="http://schemas.microsoft.com/office/drawing/2014/main" id="{C9C8FB30-6E5F-4E5D-899C-BF8BC11939A7}"/>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2098565" y="1428969"/>
            <a:ext cx="824152" cy="556758"/>
          </a:xfrm>
          <a:prstGeom prst="rect">
            <a:avLst/>
          </a:prstGeom>
        </p:spPr>
      </p:pic>
      <p:grpSp>
        <p:nvGrpSpPr>
          <p:cNvPr id="66" name="Group 65">
            <a:extLst>
              <a:ext uri="{FF2B5EF4-FFF2-40B4-BE49-F238E27FC236}">
                <a16:creationId xmlns:a16="http://schemas.microsoft.com/office/drawing/2014/main" id="{F8792426-5542-4274-9F42-757A2E8C5C94}"/>
              </a:ext>
            </a:extLst>
          </p:cNvPr>
          <p:cNvGrpSpPr/>
          <p:nvPr/>
        </p:nvGrpSpPr>
        <p:grpSpPr>
          <a:xfrm>
            <a:off x="1011496" y="3342531"/>
            <a:ext cx="647016" cy="498310"/>
            <a:chOff x="3214865" y="2118424"/>
            <a:chExt cx="1357134" cy="1071038"/>
          </a:xfrm>
        </p:grpSpPr>
        <p:pic>
          <p:nvPicPr>
            <p:cNvPr id="67" name="Picture 66" descr="A picture containing text, appliance&#10;&#10;Description automatically generated">
              <a:extLst>
                <a:ext uri="{FF2B5EF4-FFF2-40B4-BE49-F238E27FC236}">
                  <a16:creationId xmlns:a16="http://schemas.microsoft.com/office/drawing/2014/main" id="{F32808D4-8452-4F4D-B460-0240221E2D26}"/>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3214865" y="2118424"/>
              <a:ext cx="1357134" cy="1071038"/>
            </a:xfrm>
            <a:prstGeom prst="rect">
              <a:avLst/>
            </a:prstGeom>
          </p:spPr>
        </p:pic>
        <p:pic>
          <p:nvPicPr>
            <p:cNvPr id="68" name="Picture 67" descr="A picture containing text, sign&#10;&#10;Description automatically generated">
              <a:extLst>
                <a:ext uri="{FF2B5EF4-FFF2-40B4-BE49-F238E27FC236}">
                  <a16:creationId xmlns:a16="http://schemas.microsoft.com/office/drawing/2014/main" id="{0C85D73B-4276-406E-A243-E754606F6FDC}"/>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3218942" y="2496375"/>
              <a:ext cx="923636" cy="437765"/>
            </a:xfrm>
            <a:prstGeom prst="rect">
              <a:avLst/>
            </a:prstGeom>
          </p:spPr>
        </p:pic>
      </p:grpSp>
      <p:pic>
        <p:nvPicPr>
          <p:cNvPr id="71" name="Picture 70" descr="Icon&#10;&#10;Description automatically generated with medium confidence">
            <a:extLst>
              <a:ext uri="{FF2B5EF4-FFF2-40B4-BE49-F238E27FC236}">
                <a16:creationId xmlns:a16="http://schemas.microsoft.com/office/drawing/2014/main" id="{9123F571-7870-4398-87F3-718DEC4E6D23}"/>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3975847" y="5210815"/>
            <a:ext cx="667422" cy="461665"/>
          </a:xfrm>
          <a:prstGeom prst="rect">
            <a:avLst/>
          </a:prstGeom>
        </p:spPr>
      </p:pic>
      <p:pic>
        <p:nvPicPr>
          <p:cNvPr id="75" name="Picture 74" descr="A picture containing bin, container&#10;&#10;Description automatically generated">
            <a:extLst>
              <a:ext uri="{FF2B5EF4-FFF2-40B4-BE49-F238E27FC236}">
                <a16:creationId xmlns:a16="http://schemas.microsoft.com/office/drawing/2014/main" id="{179F7F3A-107D-4E14-82E1-55ACC877061D}"/>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706046" y="5096823"/>
            <a:ext cx="610899" cy="610899"/>
          </a:xfrm>
          <a:prstGeom prst="rect">
            <a:avLst/>
          </a:prstGeom>
        </p:spPr>
      </p:pic>
      <p:grpSp>
        <p:nvGrpSpPr>
          <p:cNvPr id="34" name="Group 33">
            <a:extLst>
              <a:ext uri="{FF2B5EF4-FFF2-40B4-BE49-F238E27FC236}">
                <a16:creationId xmlns:a16="http://schemas.microsoft.com/office/drawing/2014/main" id="{C142A6C7-9123-4F97-B571-29A36ABCD400}"/>
              </a:ext>
            </a:extLst>
          </p:cNvPr>
          <p:cNvGrpSpPr/>
          <p:nvPr/>
        </p:nvGrpSpPr>
        <p:grpSpPr>
          <a:xfrm>
            <a:off x="7214315" y="5122007"/>
            <a:ext cx="998353" cy="712291"/>
            <a:chOff x="5139641" y="1524358"/>
            <a:chExt cx="1808363" cy="1362364"/>
          </a:xfrm>
        </p:grpSpPr>
        <p:pic>
          <p:nvPicPr>
            <p:cNvPr id="35" name="Picture 34" descr="Chart, funnel chart&#10;&#10;Description automatically generated">
              <a:extLst>
                <a:ext uri="{FF2B5EF4-FFF2-40B4-BE49-F238E27FC236}">
                  <a16:creationId xmlns:a16="http://schemas.microsoft.com/office/drawing/2014/main" id="{CDD4AEDD-4290-42F2-9852-5CAE702711F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362641" y="1524358"/>
              <a:ext cx="1362364" cy="1362364"/>
            </a:xfrm>
            <a:prstGeom prst="rect">
              <a:avLst/>
            </a:prstGeom>
          </p:spPr>
        </p:pic>
        <p:sp>
          <p:nvSpPr>
            <p:cNvPr id="36" name="TextBox 35">
              <a:extLst>
                <a:ext uri="{FF2B5EF4-FFF2-40B4-BE49-F238E27FC236}">
                  <a16:creationId xmlns:a16="http://schemas.microsoft.com/office/drawing/2014/main" id="{88638919-B40F-42FE-8396-C0753439B9AA}"/>
                </a:ext>
              </a:extLst>
            </p:cNvPr>
            <p:cNvSpPr txBox="1"/>
            <p:nvPr/>
          </p:nvSpPr>
          <p:spPr>
            <a:xfrm>
              <a:off x="5139641" y="2034376"/>
              <a:ext cx="1808363" cy="470935"/>
            </a:xfrm>
            <a:prstGeom prst="rect">
              <a:avLst/>
            </a:prstGeom>
            <a:noFill/>
          </p:spPr>
          <p:txBody>
            <a:bodyPr wrap="square" rtlCol="0">
              <a:spAutoFit/>
            </a:bodyPr>
            <a:lstStyle/>
            <a:p>
              <a:pPr algn="ctr"/>
              <a:r>
                <a:rPr lang="en-GB" sz="500" b="1">
                  <a:solidFill>
                    <a:srgbClr val="574E48"/>
                  </a:solidFill>
                </a:rPr>
                <a:t>COFFEE</a:t>
              </a:r>
            </a:p>
            <a:p>
              <a:pPr algn="ctr"/>
              <a:r>
                <a:rPr lang="en-GB" sz="500" b="1">
                  <a:solidFill>
                    <a:srgbClr val="574E48"/>
                  </a:solidFill>
                </a:rPr>
                <a:t>CLUB</a:t>
              </a:r>
            </a:p>
          </p:txBody>
        </p:sp>
      </p:grpSp>
      <p:pic>
        <p:nvPicPr>
          <p:cNvPr id="37" name="Picture 36" descr="Diagram&#10;&#10;Description automatically generated">
            <a:extLst>
              <a:ext uri="{FF2B5EF4-FFF2-40B4-BE49-F238E27FC236}">
                <a16:creationId xmlns:a16="http://schemas.microsoft.com/office/drawing/2014/main" id="{A03E1109-2AF9-44D6-813C-B6916FB1EB2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301511" y="3217946"/>
            <a:ext cx="698647" cy="699480"/>
          </a:xfrm>
          <a:prstGeom prst="rect">
            <a:avLst/>
          </a:prstGeom>
        </p:spPr>
      </p:pic>
      <p:pic>
        <p:nvPicPr>
          <p:cNvPr id="38" name="Picture 37" descr="A picture containing solar cell, outdoor object&#10;&#10;Description automatically generated">
            <a:extLst>
              <a:ext uri="{FF2B5EF4-FFF2-40B4-BE49-F238E27FC236}">
                <a16:creationId xmlns:a16="http://schemas.microsoft.com/office/drawing/2014/main" id="{F8BCA9AA-D20E-4088-99FE-BF5163F6FA66}"/>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8442056" y="3346065"/>
            <a:ext cx="745986" cy="559490"/>
          </a:xfrm>
          <a:prstGeom prst="rect">
            <a:avLst/>
          </a:prstGeom>
        </p:spPr>
      </p:pic>
      <p:pic>
        <p:nvPicPr>
          <p:cNvPr id="39" name="Picture 38" descr="Arrow&#10;&#10;Description automatically generated">
            <a:extLst>
              <a:ext uri="{FF2B5EF4-FFF2-40B4-BE49-F238E27FC236}">
                <a16:creationId xmlns:a16="http://schemas.microsoft.com/office/drawing/2014/main" id="{93CBAFA8-B49A-4600-B3E3-63A605EFB3FF}"/>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8508417" y="1361733"/>
            <a:ext cx="723961" cy="723774"/>
          </a:xfrm>
          <a:prstGeom prst="rect">
            <a:avLst/>
          </a:prstGeom>
        </p:spPr>
      </p:pic>
      <p:graphicFrame>
        <p:nvGraphicFramePr>
          <p:cNvPr id="40" name="Table 9">
            <a:extLst>
              <a:ext uri="{FF2B5EF4-FFF2-40B4-BE49-F238E27FC236}">
                <a16:creationId xmlns:a16="http://schemas.microsoft.com/office/drawing/2014/main" id="{30EBB859-D155-418D-92B0-2F786F8FB632}"/>
              </a:ext>
            </a:extLst>
          </p:cNvPr>
          <p:cNvGraphicFramePr>
            <a:graphicFrameLocks noGrp="1"/>
          </p:cNvGraphicFramePr>
          <p:nvPr>
            <p:extLst>
              <p:ext uri="{D42A27DB-BD31-4B8C-83A1-F6EECF244321}">
                <p14:modId xmlns:p14="http://schemas.microsoft.com/office/powerpoint/2010/main" val="1633320724"/>
              </p:ext>
            </p:extLst>
          </p:nvPr>
        </p:nvGraphicFramePr>
        <p:xfrm>
          <a:off x="5007090" y="1155896"/>
          <a:ext cx="4635228" cy="1426665"/>
        </p:xfrm>
        <a:graphic>
          <a:graphicData uri="http://schemas.openxmlformats.org/drawingml/2006/table">
            <a:tbl>
              <a:tblPr firstRow="1" bandRow="1">
                <a:tableStyleId>{5940675A-B579-460E-94D1-54222C63F5DA}</a:tableStyleId>
              </a:tblPr>
              <a:tblGrid>
                <a:gridCol w="1545076">
                  <a:extLst>
                    <a:ext uri="{9D8B030D-6E8A-4147-A177-3AD203B41FA5}">
                      <a16:colId xmlns:a16="http://schemas.microsoft.com/office/drawing/2014/main" val="2522218000"/>
                    </a:ext>
                  </a:extLst>
                </a:gridCol>
                <a:gridCol w="1545076">
                  <a:extLst>
                    <a:ext uri="{9D8B030D-6E8A-4147-A177-3AD203B41FA5}">
                      <a16:colId xmlns:a16="http://schemas.microsoft.com/office/drawing/2014/main" val="1791539412"/>
                    </a:ext>
                  </a:extLst>
                </a:gridCol>
                <a:gridCol w="1545076">
                  <a:extLst>
                    <a:ext uri="{9D8B030D-6E8A-4147-A177-3AD203B41FA5}">
                      <a16:colId xmlns:a16="http://schemas.microsoft.com/office/drawing/2014/main" val="1421657052"/>
                    </a:ext>
                  </a:extLst>
                </a:gridCol>
              </a:tblGrid>
              <a:tr h="1426665">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366483117"/>
                  </a:ext>
                </a:extLst>
              </a:tr>
            </a:tbl>
          </a:graphicData>
        </a:graphic>
      </p:graphicFrame>
      <p:graphicFrame>
        <p:nvGraphicFramePr>
          <p:cNvPr id="41" name="Table 9">
            <a:extLst>
              <a:ext uri="{FF2B5EF4-FFF2-40B4-BE49-F238E27FC236}">
                <a16:creationId xmlns:a16="http://schemas.microsoft.com/office/drawing/2014/main" id="{3CA19105-7127-4314-A6B0-1230A5E28B09}"/>
              </a:ext>
            </a:extLst>
          </p:cNvPr>
          <p:cNvGraphicFramePr>
            <a:graphicFrameLocks noGrp="1"/>
          </p:cNvGraphicFramePr>
          <p:nvPr>
            <p:extLst>
              <p:ext uri="{D42A27DB-BD31-4B8C-83A1-F6EECF244321}">
                <p14:modId xmlns:p14="http://schemas.microsoft.com/office/powerpoint/2010/main" val="600048534"/>
              </p:ext>
            </p:extLst>
          </p:nvPr>
        </p:nvGraphicFramePr>
        <p:xfrm>
          <a:off x="5014021" y="4819684"/>
          <a:ext cx="4624737" cy="1520318"/>
        </p:xfrm>
        <a:graphic>
          <a:graphicData uri="http://schemas.openxmlformats.org/drawingml/2006/table">
            <a:tbl>
              <a:tblPr firstRow="1" bandRow="1">
                <a:tableStyleId>{5940675A-B579-460E-94D1-54222C63F5DA}</a:tableStyleId>
              </a:tblPr>
              <a:tblGrid>
                <a:gridCol w="1541579">
                  <a:extLst>
                    <a:ext uri="{9D8B030D-6E8A-4147-A177-3AD203B41FA5}">
                      <a16:colId xmlns:a16="http://schemas.microsoft.com/office/drawing/2014/main" val="2522218000"/>
                    </a:ext>
                  </a:extLst>
                </a:gridCol>
                <a:gridCol w="1541579">
                  <a:extLst>
                    <a:ext uri="{9D8B030D-6E8A-4147-A177-3AD203B41FA5}">
                      <a16:colId xmlns:a16="http://schemas.microsoft.com/office/drawing/2014/main" val="1791539412"/>
                    </a:ext>
                  </a:extLst>
                </a:gridCol>
                <a:gridCol w="1541579">
                  <a:extLst>
                    <a:ext uri="{9D8B030D-6E8A-4147-A177-3AD203B41FA5}">
                      <a16:colId xmlns:a16="http://schemas.microsoft.com/office/drawing/2014/main" val="1421657052"/>
                    </a:ext>
                  </a:extLst>
                </a:gridCol>
              </a:tblGrid>
              <a:tr h="1520318">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366483117"/>
                  </a:ext>
                </a:extLst>
              </a:tr>
            </a:tbl>
          </a:graphicData>
        </a:graphic>
      </p:graphicFrame>
      <p:graphicFrame>
        <p:nvGraphicFramePr>
          <p:cNvPr id="44" name="Table 9">
            <a:extLst>
              <a:ext uri="{FF2B5EF4-FFF2-40B4-BE49-F238E27FC236}">
                <a16:creationId xmlns:a16="http://schemas.microsoft.com/office/drawing/2014/main" id="{E4F9896C-5D65-44A2-8593-677A69002BD9}"/>
              </a:ext>
            </a:extLst>
          </p:cNvPr>
          <p:cNvGraphicFramePr>
            <a:graphicFrameLocks noGrp="1"/>
          </p:cNvGraphicFramePr>
          <p:nvPr>
            <p:extLst>
              <p:ext uri="{D42A27DB-BD31-4B8C-83A1-F6EECF244321}">
                <p14:modId xmlns:p14="http://schemas.microsoft.com/office/powerpoint/2010/main" val="3737131794"/>
              </p:ext>
            </p:extLst>
          </p:nvPr>
        </p:nvGraphicFramePr>
        <p:xfrm>
          <a:off x="5017581" y="2981578"/>
          <a:ext cx="4624737" cy="1463854"/>
        </p:xfrm>
        <a:graphic>
          <a:graphicData uri="http://schemas.openxmlformats.org/drawingml/2006/table">
            <a:tbl>
              <a:tblPr firstRow="1" bandRow="1">
                <a:tableStyleId>{5940675A-B579-460E-94D1-54222C63F5DA}</a:tableStyleId>
              </a:tblPr>
              <a:tblGrid>
                <a:gridCol w="1541579">
                  <a:extLst>
                    <a:ext uri="{9D8B030D-6E8A-4147-A177-3AD203B41FA5}">
                      <a16:colId xmlns:a16="http://schemas.microsoft.com/office/drawing/2014/main" val="2522218000"/>
                    </a:ext>
                  </a:extLst>
                </a:gridCol>
                <a:gridCol w="1541579">
                  <a:extLst>
                    <a:ext uri="{9D8B030D-6E8A-4147-A177-3AD203B41FA5}">
                      <a16:colId xmlns:a16="http://schemas.microsoft.com/office/drawing/2014/main" val="1791539412"/>
                    </a:ext>
                  </a:extLst>
                </a:gridCol>
                <a:gridCol w="1541579">
                  <a:extLst>
                    <a:ext uri="{9D8B030D-6E8A-4147-A177-3AD203B41FA5}">
                      <a16:colId xmlns:a16="http://schemas.microsoft.com/office/drawing/2014/main" val="1421657052"/>
                    </a:ext>
                  </a:extLst>
                </a:gridCol>
              </a:tblGrid>
              <a:tr h="1463854">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366483117"/>
                  </a:ext>
                </a:extLst>
              </a:tr>
            </a:tbl>
          </a:graphicData>
        </a:graphic>
      </p:graphicFrame>
      <p:sp>
        <p:nvSpPr>
          <p:cNvPr id="45" name="TextBox 44">
            <a:extLst>
              <a:ext uri="{FF2B5EF4-FFF2-40B4-BE49-F238E27FC236}">
                <a16:creationId xmlns:a16="http://schemas.microsoft.com/office/drawing/2014/main" id="{DE2B3FF6-66B3-48E8-8AE5-6DA4200B809E}"/>
              </a:ext>
            </a:extLst>
          </p:cNvPr>
          <p:cNvSpPr txBox="1"/>
          <p:nvPr/>
        </p:nvSpPr>
        <p:spPr>
          <a:xfrm>
            <a:off x="4983504" y="888151"/>
            <a:ext cx="4089931" cy="261610"/>
          </a:xfrm>
          <a:prstGeom prst="rect">
            <a:avLst/>
          </a:prstGeom>
          <a:noFill/>
        </p:spPr>
        <p:txBody>
          <a:bodyPr wrap="square" lIns="91440" tIns="45720" rIns="91440" bIns="45720" rtlCol="0" anchor="t">
            <a:spAutoFit/>
          </a:bodyPr>
          <a:lstStyle/>
          <a:p>
            <a:r>
              <a:rPr lang="en-US" sz="1100" b="1">
                <a:latin typeface="Century Gothic"/>
              </a:rPr>
              <a:t>Problem: Transport</a:t>
            </a:r>
            <a:endParaRPr lang="en-US" sz="1100" b="1">
              <a:latin typeface="Century Gothic" panose="020B0502020202020204" pitchFamily="34" charset="0"/>
            </a:endParaRPr>
          </a:p>
        </p:txBody>
      </p:sp>
      <p:sp>
        <p:nvSpPr>
          <p:cNvPr id="46" name="Rectangle 45">
            <a:extLst>
              <a:ext uri="{FF2B5EF4-FFF2-40B4-BE49-F238E27FC236}">
                <a16:creationId xmlns:a16="http://schemas.microsoft.com/office/drawing/2014/main" id="{26C1F3B9-A31E-4E2A-B876-5DFCD61194C4}"/>
              </a:ext>
            </a:extLst>
          </p:cNvPr>
          <p:cNvSpPr/>
          <p:nvPr/>
        </p:nvSpPr>
        <p:spPr>
          <a:xfrm>
            <a:off x="5007090" y="81352"/>
            <a:ext cx="4635230" cy="6518472"/>
          </a:xfrm>
          <a:prstGeom prst="rect">
            <a:avLst/>
          </a:prstGeom>
          <a:noFill/>
          <a:ln w="19050">
            <a:solidFill>
              <a:srgbClr val="4B65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p>
        </p:txBody>
      </p:sp>
      <p:sp>
        <p:nvSpPr>
          <p:cNvPr id="47" name="TextBox 46">
            <a:extLst>
              <a:ext uri="{FF2B5EF4-FFF2-40B4-BE49-F238E27FC236}">
                <a16:creationId xmlns:a16="http://schemas.microsoft.com/office/drawing/2014/main" id="{05E5608C-A861-419D-8831-DFF724531CBA}"/>
              </a:ext>
            </a:extLst>
          </p:cNvPr>
          <p:cNvSpPr txBox="1"/>
          <p:nvPr/>
        </p:nvSpPr>
        <p:spPr>
          <a:xfrm>
            <a:off x="9133284" y="120401"/>
            <a:ext cx="1184579" cy="338554"/>
          </a:xfrm>
          <a:prstGeom prst="rect">
            <a:avLst/>
          </a:prstGeom>
          <a:noFill/>
        </p:spPr>
        <p:txBody>
          <a:bodyPr wrap="square" rtlCol="0">
            <a:spAutoFit/>
          </a:bodyPr>
          <a:lstStyle/>
          <a:p>
            <a:r>
              <a:rPr lang="en-US" sz="1600" b="1">
                <a:latin typeface="Century Gothic" panose="020B0502020202020204" pitchFamily="34" charset="0"/>
              </a:rPr>
              <a:t>SS3</a:t>
            </a:r>
            <a:endParaRPr lang="en-GB" sz="1600" b="1">
              <a:latin typeface="Century Gothic" panose="020B0502020202020204" pitchFamily="34" charset="0"/>
            </a:endParaRPr>
          </a:p>
        </p:txBody>
      </p:sp>
      <p:pic>
        <p:nvPicPr>
          <p:cNvPr id="76" name="Picture 75">
            <a:extLst>
              <a:ext uri="{FF2B5EF4-FFF2-40B4-BE49-F238E27FC236}">
                <a16:creationId xmlns:a16="http://schemas.microsoft.com/office/drawing/2014/main" id="{3D55FB42-3A38-4A08-9FCC-2C09969E6C74}"/>
              </a:ext>
            </a:extLst>
          </p:cNvPr>
          <p:cNvPicPr>
            <a:picLocks noChangeAspect="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8317800" y="6655422"/>
            <a:ext cx="1324518" cy="174220"/>
          </a:xfrm>
          <a:prstGeom prst="rect">
            <a:avLst/>
          </a:prstGeom>
        </p:spPr>
      </p:pic>
      <p:sp>
        <p:nvSpPr>
          <p:cNvPr id="77" name="TextBox 76">
            <a:extLst>
              <a:ext uri="{FF2B5EF4-FFF2-40B4-BE49-F238E27FC236}">
                <a16:creationId xmlns:a16="http://schemas.microsoft.com/office/drawing/2014/main" id="{5B5D58D3-C262-43F1-9BBB-7BA7C1BB549B}"/>
              </a:ext>
            </a:extLst>
          </p:cNvPr>
          <p:cNvSpPr txBox="1"/>
          <p:nvPr/>
        </p:nvSpPr>
        <p:spPr>
          <a:xfrm>
            <a:off x="4977145" y="1148335"/>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1: </a:t>
            </a:r>
            <a:r>
              <a:rPr lang="en-US" sz="1100">
                <a:latin typeface="Century Gothic"/>
              </a:rPr>
              <a:t>Use public transport</a:t>
            </a: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£0</a:t>
            </a:r>
          </a:p>
          <a:p>
            <a:r>
              <a:rPr lang="en-US" sz="1100">
                <a:latin typeface="Century Gothic"/>
              </a:rPr>
              <a:t>CO</a:t>
            </a:r>
            <a:r>
              <a:rPr lang="en-US" sz="1100" baseline="-25000">
                <a:latin typeface="Century Gothic"/>
              </a:rPr>
              <a:t>2</a:t>
            </a:r>
            <a:r>
              <a:rPr lang="en-US" sz="1100">
                <a:latin typeface="Century Gothic"/>
              </a:rPr>
              <a:t>: -0.6 tons/year</a:t>
            </a:r>
            <a:endParaRPr lang="en-US" sz="1100">
              <a:latin typeface="Century Gothic" panose="020B0502020202020204" pitchFamily="34" charset="0"/>
            </a:endParaRPr>
          </a:p>
        </p:txBody>
      </p:sp>
      <p:sp>
        <p:nvSpPr>
          <p:cNvPr id="78" name="TextBox 77">
            <a:extLst>
              <a:ext uri="{FF2B5EF4-FFF2-40B4-BE49-F238E27FC236}">
                <a16:creationId xmlns:a16="http://schemas.microsoft.com/office/drawing/2014/main" id="{BDD5DE28-9BAC-4E14-AD75-F474BB1ACD68}"/>
              </a:ext>
            </a:extLst>
          </p:cNvPr>
          <p:cNvSpPr txBox="1"/>
          <p:nvPr/>
        </p:nvSpPr>
        <p:spPr>
          <a:xfrm>
            <a:off x="6560521" y="1172267"/>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2: </a:t>
            </a:r>
            <a:r>
              <a:rPr lang="en-US" sz="1100">
                <a:latin typeface="Century Gothic"/>
              </a:rPr>
              <a:t>Buy bikes</a:t>
            </a:r>
            <a:endParaRPr lang="en-US" sz="1100" b="1">
              <a:latin typeface="Century Gothic"/>
            </a:endParaRPr>
          </a:p>
          <a:p>
            <a:endParaRPr lang="en-US" sz="1100" b="1">
              <a:latin typeface="Century Gothic"/>
            </a:endParaRPr>
          </a:p>
          <a:p>
            <a:endParaRPr lang="en-US" sz="1100" b="1">
              <a:latin typeface="Century Gothic"/>
            </a:endParaRPr>
          </a:p>
          <a:p>
            <a:endParaRPr lang="en-US" sz="1100">
              <a:latin typeface="Century Gothic"/>
            </a:endParaRPr>
          </a:p>
          <a:p>
            <a:endParaRPr lang="en-US" sz="1100">
              <a:latin typeface="Century Gothic"/>
            </a:endParaRPr>
          </a:p>
          <a:p>
            <a:r>
              <a:rPr lang="en-US" sz="1100">
                <a:latin typeface="Century Gothic"/>
              </a:rPr>
              <a:t>Initial cost: £500</a:t>
            </a:r>
          </a:p>
          <a:p>
            <a:r>
              <a:rPr lang="en-US" sz="1100">
                <a:latin typeface="Century Gothic"/>
              </a:rPr>
              <a:t>Cost per year: £0</a:t>
            </a:r>
          </a:p>
          <a:p>
            <a:r>
              <a:rPr lang="en-US" sz="1100">
                <a:latin typeface="Century Gothic"/>
              </a:rPr>
              <a:t>CO</a:t>
            </a:r>
            <a:r>
              <a:rPr lang="en-US" sz="1100" baseline="-25000">
                <a:latin typeface="Century Gothic"/>
              </a:rPr>
              <a:t>2</a:t>
            </a:r>
            <a:r>
              <a:rPr lang="en-US" sz="1100">
                <a:latin typeface="Century Gothic"/>
              </a:rPr>
              <a:t>: -1.3 tons/year</a:t>
            </a:r>
            <a:endParaRPr lang="en-US" sz="1100">
              <a:latin typeface="Century Gothic" panose="020B0502020202020204" pitchFamily="34" charset="0"/>
            </a:endParaRPr>
          </a:p>
        </p:txBody>
      </p:sp>
      <p:sp>
        <p:nvSpPr>
          <p:cNvPr id="79" name="TextBox 78">
            <a:extLst>
              <a:ext uri="{FF2B5EF4-FFF2-40B4-BE49-F238E27FC236}">
                <a16:creationId xmlns:a16="http://schemas.microsoft.com/office/drawing/2014/main" id="{C635960B-7D82-4096-9C8A-AB5D698D0A6E}"/>
              </a:ext>
            </a:extLst>
          </p:cNvPr>
          <p:cNvSpPr txBox="1"/>
          <p:nvPr/>
        </p:nvSpPr>
        <p:spPr>
          <a:xfrm>
            <a:off x="8111148" y="1183577"/>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3: </a:t>
            </a:r>
            <a:r>
              <a:rPr lang="en-US" sz="1100">
                <a:latin typeface="Century Gothic"/>
              </a:rPr>
              <a:t>Buy local</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£600</a:t>
            </a:r>
          </a:p>
          <a:p>
            <a:r>
              <a:rPr lang="en-US" sz="1100">
                <a:latin typeface="Century Gothic"/>
              </a:rPr>
              <a:t>CO</a:t>
            </a:r>
            <a:r>
              <a:rPr lang="en-US" sz="1100" baseline="-25000">
                <a:latin typeface="Century Gothic"/>
              </a:rPr>
              <a:t>2</a:t>
            </a:r>
            <a:r>
              <a:rPr lang="en-US" sz="1100">
                <a:latin typeface="Century Gothic"/>
              </a:rPr>
              <a:t>: -1.1 tons/year</a:t>
            </a:r>
            <a:endParaRPr lang="en-US" sz="1100">
              <a:latin typeface="Century Gothic" panose="020B0502020202020204" pitchFamily="34" charset="0"/>
            </a:endParaRPr>
          </a:p>
        </p:txBody>
      </p:sp>
      <p:sp>
        <p:nvSpPr>
          <p:cNvPr id="80" name="TextBox 79">
            <a:extLst>
              <a:ext uri="{FF2B5EF4-FFF2-40B4-BE49-F238E27FC236}">
                <a16:creationId xmlns:a16="http://schemas.microsoft.com/office/drawing/2014/main" id="{87AFB74A-83F0-4351-82E5-7517CD551716}"/>
              </a:ext>
            </a:extLst>
          </p:cNvPr>
          <p:cNvSpPr txBox="1"/>
          <p:nvPr/>
        </p:nvSpPr>
        <p:spPr>
          <a:xfrm>
            <a:off x="4983504" y="2714766"/>
            <a:ext cx="4089931" cy="261610"/>
          </a:xfrm>
          <a:prstGeom prst="rect">
            <a:avLst/>
          </a:prstGeom>
          <a:noFill/>
        </p:spPr>
        <p:txBody>
          <a:bodyPr wrap="square" lIns="91440" tIns="45720" rIns="91440" bIns="45720" rtlCol="0" anchor="t">
            <a:spAutoFit/>
          </a:bodyPr>
          <a:lstStyle/>
          <a:p>
            <a:r>
              <a:rPr lang="en-US" sz="1100" b="1">
                <a:latin typeface="Century Gothic"/>
              </a:rPr>
              <a:t>Problem: Electricity</a:t>
            </a:r>
            <a:endParaRPr lang="en-US" sz="1100" b="1">
              <a:latin typeface="Century Gothic" panose="020B0502020202020204" pitchFamily="34" charset="0"/>
            </a:endParaRPr>
          </a:p>
        </p:txBody>
      </p:sp>
      <p:sp>
        <p:nvSpPr>
          <p:cNvPr id="81" name="TextBox 80">
            <a:extLst>
              <a:ext uri="{FF2B5EF4-FFF2-40B4-BE49-F238E27FC236}">
                <a16:creationId xmlns:a16="http://schemas.microsoft.com/office/drawing/2014/main" id="{82089F9D-CEFE-42D3-9010-34A16141A518}"/>
              </a:ext>
            </a:extLst>
          </p:cNvPr>
          <p:cNvSpPr txBox="1"/>
          <p:nvPr/>
        </p:nvSpPr>
        <p:spPr>
          <a:xfrm>
            <a:off x="4979579" y="2998882"/>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1: </a:t>
            </a:r>
            <a:r>
              <a:rPr lang="en-US" sz="1100">
                <a:latin typeface="Century Gothic"/>
              </a:rPr>
              <a:t>Increase efficiency</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£3000</a:t>
            </a:r>
          </a:p>
          <a:p>
            <a:r>
              <a:rPr lang="en-US" sz="1100">
                <a:latin typeface="Century Gothic"/>
              </a:rPr>
              <a:t>Saving per year: £120</a:t>
            </a:r>
          </a:p>
          <a:p>
            <a:r>
              <a:rPr lang="en-US" sz="1100">
                <a:latin typeface="Century Gothic"/>
              </a:rPr>
              <a:t>CO</a:t>
            </a:r>
            <a:r>
              <a:rPr lang="en-US" sz="1100" baseline="-25000">
                <a:latin typeface="Century Gothic"/>
              </a:rPr>
              <a:t>2</a:t>
            </a:r>
            <a:r>
              <a:rPr lang="en-US" sz="1100">
                <a:latin typeface="Century Gothic"/>
              </a:rPr>
              <a:t>: -1.0 tons/year</a:t>
            </a:r>
            <a:endParaRPr lang="en-US" sz="1100">
              <a:latin typeface="Century Gothic" panose="020B0502020202020204" pitchFamily="34" charset="0"/>
            </a:endParaRPr>
          </a:p>
        </p:txBody>
      </p:sp>
      <p:sp>
        <p:nvSpPr>
          <p:cNvPr id="82" name="TextBox 81">
            <a:extLst>
              <a:ext uri="{FF2B5EF4-FFF2-40B4-BE49-F238E27FC236}">
                <a16:creationId xmlns:a16="http://schemas.microsoft.com/office/drawing/2014/main" id="{CE8E3E53-735C-4230-B5AC-E1A68BC2FDDB}"/>
              </a:ext>
            </a:extLst>
          </p:cNvPr>
          <p:cNvSpPr txBox="1"/>
          <p:nvPr/>
        </p:nvSpPr>
        <p:spPr>
          <a:xfrm>
            <a:off x="6571234" y="3011660"/>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2: </a:t>
            </a:r>
            <a:r>
              <a:rPr lang="en-US" sz="1100">
                <a:latin typeface="Century Gothic"/>
              </a:rPr>
              <a:t>Change provider</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£500</a:t>
            </a:r>
          </a:p>
          <a:p>
            <a:r>
              <a:rPr lang="en-US" sz="1100">
                <a:latin typeface="Century Gothic"/>
              </a:rPr>
              <a:t>Cost per year: £180</a:t>
            </a:r>
          </a:p>
          <a:p>
            <a:r>
              <a:rPr lang="en-US" sz="1100">
                <a:latin typeface="Century Gothic"/>
              </a:rPr>
              <a:t>CO</a:t>
            </a:r>
            <a:r>
              <a:rPr lang="en-US" sz="1100" baseline="-25000">
                <a:latin typeface="Century Gothic"/>
              </a:rPr>
              <a:t>2</a:t>
            </a:r>
            <a:r>
              <a:rPr lang="en-US" sz="1100">
                <a:latin typeface="Century Gothic"/>
              </a:rPr>
              <a:t>: -1.4 tons/year</a:t>
            </a:r>
          </a:p>
        </p:txBody>
      </p:sp>
      <p:sp>
        <p:nvSpPr>
          <p:cNvPr id="83" name="TextBox 82">
            <a:extLst>
              <a:ext uri="{FF2B5EF4-FFF2-40B4-BE49-F238E27FC236}">
                <a16:creationId xmlns:a16="http://schemas.microsoft.com/office/drawing/2014/main" id="{311849C3-A9DA-48A5-842B-B5BDD2D52907}"/>
              </a:ext>
            </a:extLst>
          </p:cNvPr>
          <p:cNvSpPr txBox="1"/>
          <p:nvPr/>
        </p:nvSpPr>
        <p:spPr>
          <a:xfrm>
            <a:off x="8049199" y="2955353"/>
            <a:ext cx="1652651" cy="1446550"/>
          </a:xfrm>
          <a:prstGeom prst="rect">
            <a:avLst/>
          </a:prstGeom>
          <a:noFill/>
          <a:ln>
            <a:noFill/>
          </a:ln>
        </p:spPr>
        <p:txBody>
          <a:bodyPr wrap="square" lIns="91440" tIns="45720" rIns="91440" bIns="45720" rtlCol="0" anchor="t">
            <a:spAutoFit/>
          </a:bodyPr>
          <a:lstStyle/>
          <a:p>
            <a:r>
              <a:rPr lang="en-US" sz="1100" b="1">
                <a:latin typeface="Century Gothic"/>
              </a:rPr>
              <a:t>Action 3: </a:t>
            </a:r>
            <a:r>
              <a:rPr lang="en-US" sz="1100">
                <a:latin typeface="Century Gothic"/>
              </a:rPr>
              <a:t>Install solar </a:t>
            </a:r>
          </a:p>
          <a:p>
            <a:r>
              <a:rPr lang="en-US" sz="1100">
                <a:latin typeface="Century Gothic"/>
              </a:rPr>
              <a:t>panels</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£5000</a:t>
            </a:r>
          </a:p>
          <a:p>
            <a:r>
              <a:rPr lang="en-US" sz="1100">
                <a:latin typeface="Century Gothic"/>
              </a:rPr>
              <a:t>Saving per year: £800</a:t>
            </a:r>
          </a:p>
          <a:p>
            <a:r>
              <a:rPr lang="en-US" sz="1100">
                <a:latin typeface="Century Gothic"/>
              </a:rPr>
              <a:t>CO</a:t>
            </a:r>
            <a:r>
              <a:rPr lang="en-US" sz="1100" baseline="-25000">
                <a:latin typeface="Century Gothic"/>
              </a:rPr>
              <a:t>2</a:t>
            </a:r>
            <a:r>
              <a:rPr lang="en-US" sz="1100">
                <a:latin typeface="Century Gothic"/>
              </a:rPr>
              <a:t>: -1.6 tons/year</a:t>
            </a:r>
          </a:p>
        </p:txBody>
      </p:sp>
      <p:sp>
        <p:nvSpPr>
          <p:cNvPr id="84" name="TextBox 83">
            <a:extLst>
              <a:ext uri="{FF2B5EF4-FFF2-40B4-BE49-F238E27FC236}">
                <a16:creationId xmlns:a16="http://schemas.microsoft.com/office/drawing/2014/main" id="{304A049E-5B19-4A10-8C79-980588AA63EC}"/>
              </a:ext>
            </a:extLst>
          </p:cNvPr>
          <p:cNvSpPr txBox="1"/>
          <p:nvPr/>
        </p:nvSpPr>
        <p:spPr>
          <a:xfrm>
            <a:off x="4983504" y="4552080"/>
            <a:ext cx="4089931" cy="261610"/>
          </a:xfrm>
          <a:prstGeom prst="rect">
            <a:avLst/>
          </a:prstGeom>
          <a:noFill/>
        </p:spPr>
        <p:txBody>
          <a:bodyPr wrap="square" lIns="91440" tIns="45720" rIns="91440" bIns="45720" rtlCol="0" anchor="t">
            <a:spAutoFit/>
          </a:bodyPr>
          <a:lstStyle/>
          <a:p>
            <a:r>
              <a:rPr lang="en-US" sz="1100" b="1">
                <a:latin typeface="Century Gothic"/>
              </a:rPr>
              <a:t>Problem: Waste</a:t>
            </a:r>
            <a:endParaRPr lang="en-US" sz="1100" b="1">
              <a:latin typeface="Century Gothic" panose="020B0502020202020204" pitchFamily="34" charset="0"/>
            </a:endParaRPr>
          </a:p>
        </p:txBody>
      </p:sp>
      <p:sp>
        <p:nvSpPr>
          <p:cNvPr id="85" name="TextBox 84">
            <a:extLst>
              <a:ext uri="{FF2B5EF4-FFF2-40B4-BE49-F238E27FC236}">
                <a16:creationId xmlns:a16="http://schemas.microsoft.com/office/drawing/2014/main" id="{20300E58-9A02-415D-9549-B14A2DA56C8D}"/>
              </a:ext>
            </a:extLst>
          </p:cNvPr>
          <p:cNvSpPr txBox="1"/>
          <p:nvPr/>
        </p:nvSpPr>
        <p:spPr>
          <a:xfrm>
            <a:off x="4983504" y="4856568"/>
            <a:ext cx="1697678" cy="1446550"/>
          </a:xfrm>
          <a:prstGeom prst="rect">
            <a:avLst/>
          </a:prstGeom>
          <a:noFill/>
          <a:ln>
            <a:noFill/>
          </a:ln>
        </p:spPr>
        <p:txBody>
          <a:bodyPr wrap="square" lIns="91440" tIns="45720" rIns="91440" bIns="45720" rtlCol="0" anchor="t">
            <a:spAutoFit/>
          </a:bodyPr>
          <a:lstStyle/>
          <a:p>
            <a:r>
              <a:rPr lang="en-US" sz="1100" b="1">
                <a:latin typeface="Century Gothic"/>
              </a:rPr>
              <a:t>Action 1: </a:t>
            </a:r>
            <a:r>
              <a:rPr lang="en-US" sz="1100">
                <a:latin typeface="Century Gothic"/>
              </a:rPr>
              <a:t>Recycle more</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£720</a:t>
            </a:r>
          </a:p>
          <a:p>
            <a:r>
              <a:rPr lang="en-US" sz="1100">
                <a:latin typeface="Century Gothic"/>
              </a:rPr>
              <a:t>CO</a:t>
            </a:r>
            <a:r>
              <a:rPr lang="en-US" sz="1100" baseline="-25000">
                <a:latin typeface="Century Gothic"/>
              </a:rPr>
              <a:t>2</a:t>
            </a:r>
            <a:r>
              <a:rPr lang="en-US" sz="1100">
                <a:latin typeface="Century Gothic"/>
              </a:rPr>
              <a:t>: -0.8 tons/year</a:t>
            </a:r>
            <a:endParaRPr lang="en-US" sz="1100">
              <a:latin typeface="Century Gothic" panose="020B0502020202020204" pitchFamily="34" charset="0"/>
            </a:endParaRPr>
          </a:p>
        </p:txBody>
      </p:sp>
      <p:sp>
        <p:nvSpPr>
          <p:cNvPr id="86" name="TextBox 85">
            <a:extLst>
              <a:ext uri="{FF2B5EF4-FFF2-40B4-BE49-F238E27FC236}">
                <a16:creationId xmlns:a16="http://schemas.microsoft.com/office/drawing/2014/main" id="{B230295E-EF72-43D8-95B6-B6DE56B9EAEA}"/>
              </a:ext>
            </a:extLst>
          </p:cNvPr>
          <p:cNvSpPr txBox="1"/>
          <p:nvPr/>
        </p:nvSpPr>
        <p:spPr>
          <a:xfrm>
            <a:off x="6563417" y="4857826"/>
            <a:ext cx="1580942" cy="1446550"/>
          </a:xfrm>
          <a:prstGeom prst="rect">
            <a:avLst/>
          </a:prstGeom>
          <a:noFill/>
          <a:ln>
            <a:noFill/>
          </a:ln>
        </p:spPr>
        <p:txBody>
          <a:bodyPr wrap="square" lIns="91440" tIns="45720" rIns="91440" bIns="45720" rtlCol="0" anchor="t">
            <a:spAutoFit/>
          </a:bodyPr>
          <a:lstStyle/>
          <a:p>
            <a:r>
              <a:rPr lang="en-US" sz="1100" b="1">
                <a:latin typeface="Century Gothic"/>
              </a:rPr>
              <a:t>Action 2: </a:t>
            </a:r>
            <a:r>
              <a:rPr lang="en-US" sz="1100">
                <a:latin typeface="Century Gothic"/>
              </a:rPr>
              <a:t>Sell reusable cups</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£90</a:t>
            </a:r>
          </a:p>
          <a:p>
            <a:r>
              <a:rPr lang="en-US" sz="1100">
                <a:latin typeface="Century Gothic"/>
              </a:rPr>
              <a:t>CO</a:t>
            </a:r>
            <a:r>
              <a:rPr lang="en-US" sz="1100" baseline="-25000">
                <a:latin typeface="Century Gothic"/>
              </a:rPr>
              <a:t>2</a:t>
            </a:r>
            <a:r>
              <a:rPr lang="en-US" sz="1100">
                <a:latin typeface="Century Gothic"/>
              </a:rPr>
              <a:t>: -0.4 tons/year</a:t>
            </a:r>
            <a:endParaRPr lang="en-US" sz="1100">
              <a:latin typeface="Century Gothic" panose="020B0502020202020204" pitchFamily="34" charset="0"/>
            </a:endParaRPr>
          </a:p>
        </p:txBody>
      </p:sp>
      <p:sp>
        <p:nvSpPr>
          <p:cNvPr id="87" name="TextBox 86">
            <a:extLst>
              <a:ext uri="{FF2B5EF4-FFF2-40B4-BE49-F238E27FC236}">
                <a16:creationId xmlns:a16="http://schemas.microsoft.com/office/drawing/2014/main" id="{982BE5B5-1720-4639-A25C-A2E5D28E8C8D}"/>
              </a:ext>
            </a:extLst>
          </p:cNvPr>
          <p:cNvSpPr txBox="1"/>
          <p:nvPr/>
        </p:nvSpPr>
        <p:spPr>
          <a:xfrm>
            <a:off x="8069920" y="4863820"/>
            <a:ext cx="1544025" cy="1446550"/>
          </a:xfrm>
          <a:prstGeom prst="rect">
            <a:avLst/>
          </a:prstGeom>
          <a:noFill/>
          <a:ln>
            <a:noFill/>
          </a:ln>
        </p:spPr>
        <p:txBody>
          <a:bodyPr wrap="square" lIns="91440" tIns="45720" rIns="91440" bIns="45720" rtlCol="0" anchor="t">
            <a:spAutoFit/>
          </a:bodyPr>
          <a:lstStyle/>
          <a:p>
            <a:r>
              <a:rPr lang="en-US" sz="1100" b="1">
                <a:latin typeface="Century Gothic"/>
              </a:rPr>
              <a:t>Action 3: </a:t>
            </a:r>
            <a:r>
              <a:rPr lang="en-US" sz="1100">
                <a:latin typeface="Century Gothic"/>
              </a:rPr>
              <a:t>Donate food waste</a:t>
            </a:r>
            <a:endParaRPr lang="en-US" sz="1100" b="1">
              <a:latin typeface="Century Gothic"/>
            </a:endParaRPr>
          </a:p>
          <a:p>
            <a:endParaRPr lang="en-US" sz="1100" b="1">
              <a:latin typeface="Century Gothic"/>
            </a:endParaRPr>
          </a:p>
          <a:p>
            <a:endParaRPr lang="en-US" sz="1100" b="1">
              <a:latin typeface="Century Gothic"/>
            </a:endParaRPr>
          </a:p>
          <a:p>
            <a:endParaRPr lang="en-US" sz="1100" b="1">
              <a:latin typeface="Century Gothic"/>
            </a:endParaRPr>
          </a:p>
          <a:p>
            <a:r>
              <a:rPr lang="en-US" sz="1100">
                <a:latin typeface="Century Gothic"/>
              </a:rPr>
              <a:t>Initial cost: £0</a:t>
            </a:r>
          </a:p>
          <a:p>
            <a:r>
              <a:rPr lang="en-US" sz="1100">
                <a:latin typeface="Century Gothic"/>
              </a:rPr>
              <a:t>Cost per year: £0</a:t>
            </a:r>
          </a:p>
          <a:p>
            <a:r>
              <a:rPr lang="en-US" sz="1100">
                <a:latin typeface="Century Gothic"/>
              </a:rPr>
              <a:t>CO</a:t>
            </a:r>
            <a:r>
              <a:rPr lang="en-US" sz="1100" baseline="-25000">
                <a:latin typeface="Century Gothic"/>
              </a:rPr>
              <a:t>2</a:t>
            </a:r>
            <a:r>
              <a:rPr lang="en-US" sz="1100">
                <a:latin typeface="Century Gothic"/>
              </a:rPr>
              <a:t>: -0.2 tons/year</a:t>
            </a:r>
            <a:endParaRPr lang="en-US" sz="1100">
              <a:latin typeface="Century Gothic" panose="020B0502020202020204" pitchFamily="34" charset="0"/>
            </a:endParaRPr>
          </a:p>
        </p:txBody>
      </p:sp>
      <p:pic>
        <p:nvPicPr>
          <p:cNvPr id="88" name="Picture 87">
            <a:extLst>
              <a:ext uri="{FF2B5EF4-FFF2-40B4-BE49-F238E27FC236}">
                <a16:creationId xmlns:a16="http://schemas.microsoft.com/office/drawing/2014/main" id="{822963D7-7994-46E2-8B06-5287CBAF79DD}"/>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5028272" y="1575637"/>
            <a:ext cx="1372613" cy="419017"/>
          </a:xfrm>
          <a:prstGeom prst="rect">
            <a:avLst/>
          </a:prstGeom>
        </p:spPr>
      </p:pic>
      <p:pic>
        <p:nvPicPr>
          <p:cNvPr id="89" name="Picture 88">
            <a:extLst>
              <a:ext uri="{FF2B5EF4-FFF2-40B4-BE49-F238E27FC236}">
                <a16:creationId xmlns:a16="http://schemas.microsoft.com/office/drawing/2014/main" id="{EB858D96-E6B8-461C-B14C-A86DE4547532}"/>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6877055" y="1427026"/>
            <a:ext cx="824152" cy="556758"/>
          </a:xfrm>
          <a:prstGeom prst="rect">
            <a:avLst/>
          </a:prstGeom>
        </p:spPr>
      </p:pic>
      <p:grpSp>
        <p:nvGrpSpPr>
          <p:cNvPr id="90" name="Group 89">
            <a:extLst>
              <a:ext uri="{FF2B5EF4-FFF2-40B4-BE49-F238E27FC236}">
                <a16:creationId xmlns:a16="http://schemas.microsoft.com/office/drawing/2014/main" id="{18450633-1388-48D3-A9F8-660BA3DBACD8}"/>
              </a:ext>
            </a:extLst>
          </p:cNvPr>
          <p:cNvGrpSpPr/>
          <p:nvPr/>
        </p:nvGrpSpPr>
        <p:grpSpPr>
          <a:xfrm>
            <a:off x="5789986" y="3340588"/>
            <a:ext cx="647016" cy="498310"/>
            <a:chOff x="3214865" y="2118424"/>
            <a:chExt cx="1357134" cy="1071038"/>
          </a:xfrm>
        </p:grpSpPr>
        <p:pic>
          <p:nvPicPr>
            <p:cNvPr id="91" name="Picture 90" descr="A picture containing text, appliance&#10;&#10;Description automatically generated">
              <a:extLst>
                <a:ext uri="{FF2B5EF4-FFF2-40B4-BE49-F238E27FC236}">
                  <a16:creationId xmlns:a16="http://schemas.microsoft.com/office/drawing/2014/main" id="{F7797E6F-4A6D-40A8-8F6B-62D64264FF92}"/>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3214865" y="2118424"/>
              <a:ext cx="1357134" cy="1071038"/>
            </a:xfrm>
            <a:prstGeom prst="rect">
              <a:avLst/>
            </a:prstGeom>
          </p:spPr>
        </p:pic>
        <p:pic>
          <p:nvPicPr>
            <p:cNvPr id="92" name="Picture 91" descr="A picture containing text, sign&#10;&#10;Description automatically generated">
              <a:extLst>
                <a:ext uri="{FF2B5EF4-FFF2-40B4-BE49-F238E27FC236}">
                  <a16:creationId xmlns:a16="http://schemas.microsoft.com/office/drawing/2014/main" id="{5A48777D-B5BD-4607-A309-907981D2BB04}"/>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3218942" y="2496375"/>
              <a:ext cx="923636" cy="437765"/>
            </a:xfrm>
            <a:prstGeom prst="rect">
              <a:avLst/>
            </a:prstGeom>
          </p:spPr>
        </p:pic>
      </p:grpSp>
      <p:pic>
        <p:nvPicPr>
          <p:cNvPr id="93" name="Picture 92" descr="Icon&#10;&#10;Description automatically generated with medium confidence">
            <a:extLst>
              <a:ext uri="{FF2B5EF4-FFF2-40B4-BE49-F238E27FC236}">
                <a16:creationId xmlns:a16="http://schemas.microsoft.com/office/drawing/2014/main" id="{F358BE89-93AF-4C00-B01F-CB75C527B00F}"/>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8754337" y="5208872"/>
            <a:ext cx="667422" cy="461665"/>
          </a:xfrm>
          <a:prstGeom prst="rect">
            <a:avLst/>
          </a:prstGeom>
        </p:spPr>
      </p:pic>
      <p:pic>
        <p:nvPicPr>
          <p:cNvPr id="94" name="Picture 93" descr="A picture containing bin, container&#10;&#10;Description automatically generated">
            <a:extLst>
              <a:ext uri="{FF2B5EF4-FFF2-40B4-BE49-F238E27FC236}">
                <a16:creationId xmlns:a16="http://schemas.microsoft.com/office/drawing/2014/main" id="{B8D691AA-0D06-4EF0-8174-301AFA5C32B4}"/>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5484536" y="5094880"/>
            <a:ext cx="610899" cy="610899"/>
          </a:xfrm>
          <a:prstGeom prst="rect">
            <a:avLst/>
          </a:prstGeom>
        </p:spPr>
      </p:pic>
      <p:sp>
        <p:nvSpPr>
          <p:cNvPr id="95" name="TextBox 94">
            <a:extLst>
              <a:ext uri="{FF2B5EF4-FFF2-40B4-BE49-F238E27FC236}">
                <a16:creationId xmlns:a16="http://schemas.microsoft.com/office/drawing/2014/main" id="{C149E1B5-4D2B-436F-B120-9E65EED5D561}"/>
              </a:ext>
            </a:extLst>
          </p:cNvPr>
          <p:cNvSpPr txBox="1"/>
          <p:nvPr/>
        </p:nvSpPr>
        <p:spPr>
          <a:xfrm>
            <a:off x="4997504" y="62326"/>
            <a:ext cx="3969274" cy="461665"/>
          </a:xfrm>
          <a:prstGeom prst="rect">
            <a:avLst/>
          </a:prstGeom>
          <a:noFill/>
        </p:spPr>
        <p:txBody>
          <a:bodyPr wrap="square" rtlCol="0">
            <a:spAutoFit/>
          </a:bodyPr>
          <a:lstStyle/>
          <a:p>
            <a:r>
              <a:rPr lang="en-GB" sz="2400" b="1"/>
              <a:t>Action costs and savings</a:t>
            </a:r>
          </a:p>
        </p:txBody>
      </p:sp>
    </p:spTree>
    <p:extLst>
      <p:ext uri="{BB962C8B-B14F-4D97-AF65-F5344CB8AC3E}">
        <p14:creationId xmlns:p14="http://schemas.microsoft.com/office/powerpoint/2010/main" val="127827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061020-95E3-4752-94F4-D889C3A7A299}"/>
              </a:ext>
            </a:extLst>
          </p:cNvPr>
          <p:cNvSpPr/>
          <p:nvPr/>
        </p:nvSpPr>
        <p:spPr>
          <a:xfrm>
            <a:off x="228600" y="83295"/>
            <a:ext cx="9448800" cy="6518472"/>
          </a:xfrm>
          <a:prstGeom prst="rect">
            <a:avLst/>
          </a:prstGeom>
          <a:noFill/>
          <a:ln w="19050">
            <a:solidFill>
              <a:srgbClr val="4B65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46"/>
          </a:p>
        </p:txBody>
      </p:sp>
      <p:sp>
        <p:nvSpPr>
          <p:cNvPr id="3" name="TextBox 2">
            <a:extLst>
              <a:ext uri="{FF2B5EF4-FFF2-40B4-BE49-F238E27FC236}">
                <a16:creationId xmlns:a16="http://schemas.microsoft.com/office/drawing/2014/main" id="{9B6F3DA7-8B94-4175-A3FE-F6E5B0927830}"/>
              </a:ext>
            </a:extLst>
          </p:cNvPr>
          <p:cNvSpPr txBox="1"/>
          <p:nvPr/>
        </p:nvSpPr>
        <p:spPr>
          <a:xfrm>
            <a:off x="192461" y="51461"/>
            <a:ext cx="7915820" cy="461665"/>
          </a:xfrm>
          <a:prstGeom prst="rect">
            <a:avLst/>
          </a:prstGeom>
          <a:noFill/>
        </p:spPr>
        <p:txBody>
          <a:bodyPr wrap="square" rtlCol="0">
            <a:spAutoFit/>
          </a:bodyPr>
          <a:lstStyle/>
          <a:p>
            <a:r>
              <a:rPr lang="en-GB" sz="2400" b="1"/>
              <a:t>Assessment checklist</a:t>
            </a:r>
          </a:p>
        </p:txBody>
      </p:sp>
      <p:graphicFrame>
        <p:nvGraphicFramePr>
          <p:cNvPr id="4" name="Table 2">
            <a:extLst>
              <a:ext uri="{FF2B5EF4-FFF2-40B4-BE49-F238E27FC236}">
                <a16:creationId xmlns:a16="http://schemas.microsoft.com/office/drawing/2014/main" id="{7962D95B-D25F-4C7F-BD46-FCE1B60AAE3F}"/>
              </a:ext>
            </a:extLst>
          </p:cNvPr>
          <p:cNvGraphicFramePr>
            <a:graphicFrameLocks noGrp="1"/>
          </p:cNvGraphicFramePr>
          <p:nvPr>
            <p:extLst>
              <p:ext uri="{D42A27DB-BD31-4B8C-83A1-F6EECF244321}">
                <p14:modId xmlns:p14="http://schemas.microsoft.com/office/powerpoint/2010/main" val="3234832842"/>
              </p:ext>
            </p:extLst>
          </p:nvPr>
        </p:nvGraphicFramePr>
        <p:xfrm>
          <a:off x="369022" y="1108745"/>
          <a:ext cx="9119828" cy="5334489"/>
        </p:xfrm>
        <a:graphic>
          <a:graphicData uri="http://schemas.openxmlformats.org/drawingml/2006/table">
            <a:tbl>
              <a:tblPr firstRow="1" bandRow="1">
                <a:tableStyleId>{5940675A-B579-460E-94D1-54222C63F5DA}</a:tableStyleId>
              </a:tblPr>
              <a:tblGrid>
                <a:gridCol w="1334361">
                  <a:extLst>
                    <a:ext uri="{9D8B030D-6E8A-4147-A177-3AD203B41FA5}">
                      <a16:colId xmlns:a16="http://schemas.microsoft.com/office/drawing/2014/main" val="1363549326"/>
                    </a:ext>
                  </a:extLst>
                </a:gridCol>
                <a:gridCol w="2547257">
                  <a:extLst>
                    <a:ext uri="{9D8B030D-6E8A-4147-A177-3AD203B41FA5}">
                      <a16:colId xmlns:a16="http://schemas.microsoft.com/office/drawing/2014/main" val="420553739"/>
                    </a:ext>
                  </a:extLst>
                </a:gridCol>
                <a:gridCol w="873035">
                  <a:extLst>
                    <a:ext uri="{9D8B030D-6E8A-4147-A177-3AD203B41FA5}">
                      <a16:colId xmlns:a16="http://schemas.microsoft.com/office/drawing/2014/main" val="2190402147"/>
                    </a:ext>
                  </a:extLst>
                </a:gridCol>
                <a:gridCol w="873035">
                  <a:extLst>
                    <a:ext uri="{9D8B030D-6E8A-4147-A177-3AD203B41FA5}">
                      <a16:colId xmlns:a16="http://schemas.microsoft.com/office/drawing/2014/main" val="3776975020"/>
                    </a:ext>
                  </a:extLst>
                </a:gridCol>
                <a:gridCol w="873035">
                  <a:extLst>
                    <a:ext uri="{9D8B030D-6E8A-4147-A177-3AD203B41FA5}">
                      <a16:colId xmlns:a16="http://schemas.microsoft.com/office/drawing/2014/main" val="2396964355"/>
                    </a:ext>
                  </a:extLst>
                </a:gridCol>
                <a:gridCol w="873035">
                  <a:extLst>
                    <a:ext uri="{9D8B030D-6E8A-4147-A177-3AD203B41FA5}">
                      <a16:colId xmlns:a16="http://schemas.microsoft.com/office/drawing/2014/main" val="2722166327"/>
                    </a:ext>
                  </a:extLst>
                </a:gridCol>
                <a:gridCol w="873035">
                  <a:extLst>
                    <a:ext uri="{9D8B030D-6E8A-4147-A177-3AD203B41FA5}">
                      <a16:colId xmlns:a16="http://schemas.microsoft.com/office/drawing/2014/main" val="4055750054"/>
                    </a:ext>
                  </a:extLst>
                </a:gridCol>
                <a:gridCol w="873035">
                  <a:extLst>
                    <a:ext uri="{9D8B030D-6E8A-4147-A177-3AD203B41FA5}">
                      <a16:colId xmlns:a16="http://schemas.microsoft.com/office/drawing/2014/main" val="2296880896"/>
                    </a:ext>
                  </a:extLst>
                </a:gridCol>
              </a:tblGrid>
              <a:tr h="305289">
                <a:tc>
                  <a:txBody>
                    <a:bodyPr/>
                    <a:lstStyle/>
                    <a:p>
                      <a:r>
                        <a:rPr lang="en-GB" sz="1200" b="1">
                          <a:latin typeface="Century Gothic" panose="020B0502020202020204" pitchFamily="34" charset="0"/>
                        </a:rPr>
                        <a:t>Section</a:t>
                      </a:r>
                    </a:p>
                  </a:txBody>
                  <a:tcPr>
                    <a:solidFill>
                      <a:schemeClr val="bg1">
                        <a:lumMod val="75000"/>
                      </a:schemeClr>
                    </a:solidFill>
                  </a:tcPr>
                </a:tc>
                <a:tc>
                  <a:txBody>
                    <a:bodyPr/>
                    <a:lstStyle/>
                    <a:p>
                      <a:r>
                        <a:rPr lang="en-GB" sz="1200" b="1">
                          <a:latin typeface="Century Gothic" panose="020B0502020202020204" pitchFamily="34" charset="0"/>
                        </a:rPr>
                        <a:t>Content</a:t>
                      </a:r>
                    </a:p>
                  </a:txBody>
                  <a:tcPr>
                    <a:solidFill>
                      <a:schemeClr val="bg1">
                        <a:lumMod val="75000"/>
                      </a:schemeClr>
                    </a:solidFill>
                  </a:tcPr>
                </a:tc>
                <a:tc>
                  <a:txBody>
                    <a:bodyPr/>
                    <a:lstStyle/>
                    <a:p>
                      <a:r>
                        <a:rPr lang="en-GB" sz="1200" b="1">
                          <a:latin typeface="Century Gothic" panose="020B0502020202020204" pitchFamily="34" charset="0"/>
                        </a:rPr>
                        <a:t>Group 1</a:t>
                      </a:r>
                    </a:p>
                  </a:txBody>
                  <a:tcPr>
                    <a:solidFill>
                      <a:schemeClr val="bg1">
                        <a:lumMod val="75000"/>
                      </a:schemeClr>
                    </a:solidFill>
                  </a:tcPr>
                </a:tc>
                <a:tc>
                  <a:txBody>
                    <a:bodyPr/>
                    <a:lstStyle/>
                    <a:p>
                      <a:r>
                        <a:rPr lang="en-GB" sz="1200" b="1">
                          <a:latin typeface="Century Gothic" panose="020B0502020202020204" pitchFamily="34" charset="0"/>
                        </a:rPr>
                        <a:t>Group 2</a:t>
                      </a:r>
                    </a:p>
                  </a:txBody>
                  <a:tcPr>
                    <a:solidFill>
                      <a:schemeClr val="bg1">
                        <a:lumMod val="75000"/>
                      </a:schemeClr>
                    </a:solidFill>
                  </a:tcPr>
                </a:tc>
                <a:tc>
                  <a:txBody>
                    <a:bodyPr/>
                    <a:lstStyle/>
                    <a:p>
                      <a:r>
                        <a:rPr lang="en-GB" sz="1200" b="1">
                          <a:latin typeface="Century Gothic" panose="020B0502020202020204" pitchFamily="34" charset="0"/>
                        </a:rPr>
                        <a:t>Group 3</a:t>
                      </a:r>
                    </a:p>
                  </a:txBody>
                  <a:tcPr>
                    <a:solidFill>
                      <a:schemeClr val="bg1">
                        <a:lumMod val="75000"/>
                      </a:schemeClr>
                    </a:solidFill>
                  </a:tcPr>
                </a:tc>
                <a:tc>
                  <a:txBody>
                    <a:bodyPr/>
                    <a:lstStyle/>
                    <a:p>
                      <a:r>
                        <a:rPr lang="en-GB" sz="1200" b="1">
                          <a:latin typeface="Century Gothic" panose="020B0502020202020204" pitchFamily="34" charset="0"/>
                        </a:rPr>
                        <a:t>Group 4</a:t>
                      </a:r>
                    </a:p>
                  </a:txBody>
                  <a:tcPr>
                    <a:solidFill>
                      <a:schemeClr val="bg1">
                        <a:lumMod val="75000"/>
                      </a:schemeClr>
                    </a:solidFill>
                  </a:tcPr>
                </a:tc>
                <a:tc>
                  <a:txBody>
                    <a:bodyPr/>
                    <a:lstStyle/>
                    <a:p>
                      <a:r>
                        <a:rPr lang="en-GB" sz="1200" b="1">
                          <a:latin typeface="Century Gothic" panose="020B0502020202020204" pitchFamily="34" charset="0"/>
                        </a:rPr>
                        <a:t>Group 5</a:t>
                      </a:r>
                    </a:p>
                  </a:txBody>
                  <a:tcPr>
                    <a:solidFill>
                      <a:schemeClr val="bg1">
                        <a:lumMod val="75000"/>
                      </a:schemeClr>
                    </a:solidFill>
                  </a:tcPr>
                </a:tc>
                <a:tc>
                  <a:txBody>
                    <a:bodyPr/>
                    <a:lstStyle/>
                    <a:p>
                      <a:r>
                        <a:rPr lang="en-GB" sz="1200" b="1">
                          <a:latin typeface="Century Gothic" panose="020B0502020202020204" pitchFamily="34" charset="0"/>
                        </a:rPr>
                        <a:t>Group 6</a:t>
                      </a:r>
                    </a:p>
                  </a:txBody>
                  <a:tcPr>
                    <a:solidFill>
                      <a:schemeClr val="bg1">
                        <a:lumMod val="75000"/>
                      </a:schemeClr>
                    </a:solidFill>
                  </a:tcPr>
                </a:tc>
                <a:extLst>
                  <a:ext uri="{0D108BD9-81ED-4DB2-BD59-A6C34878D82A}">
                    <a16:rowId xmlns:a16="http://schemas.microsoft.com/office/drawing/2014/main" val="781008240"/>
                  </a:ext>
                </a:extLst>
              </a:tr>
              <a:tr h="457200">
                <a:tc rowSpan="3">
                  <a:txBody>
                    <a:bodyPr/>
                    <a:lstStyle/>
                    <a:p>
                      <a:r>
                        <a:rPr lang="en-GB" sz="1200">
                          <a:latin typeface="Century Gothic" panose="020B0502020202020204" pitchFamily="34" charset="0"/>
                        </a:rPr>
                        <a:t>Introduction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Carbon footprint explained</a:t>
                      </a:r>
                    </a:p>
                  </a:txBody>
                  <a:tcPr anchor="ct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extLst>
                  <a:ext uri="{0D108BD9-81ED-4DB2-BD59-A6C34878D82A}">
                    <a16:rowId xmlns:a16="http://schemas.microsoft.com/office/drawing/2014/main" val="9571695"/>
                  </a:ext>
                </a:extLst>
              </a:tr>
              <a:tr h="457200">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Carbon neutral explained</a:t>
                      </a:r>
                    </a:p>
                  </a:txBody>
                  <a:tcPr anchor="ct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a:p>
                  </a:txBody>
                  <a:tcPr/>
                </a:tc>
                <a:extLst>
                  <a:ext uri="{0D108BD9-81ED-4DB2-BD59-A6C34878D82A}">
                    <a16:rowId xmlns:a16="http://schemas.microsoft.com/office/drawing/2014/main" val="3922875756"/>
                  </a:ext>
                </a:extLst>
              </a:tr>
              <a:tr h="457200">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Explanation about why being carbon neutral is important</a:t>
                      </a:r>
                    </a:p>
                  </a:txBody>
                  <a:tcPr anchor="ct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a:p>
                  </a:txBody>
                  <a:tcPr/>
                </a:tc>
                <a:extLst>
                  <a:ext uri="{0D108BD9-81ED-4DB2-BD59-A6C34878D82A}">
                    <a16:rowId xmlns:a16="http://schemas.microsoft.com/office/drawing/2014/main" val="2883312022"/>
                  </a:ext>
                </a:extLst>
              </a:tr>
              <a:tr h="457200">
                <a:tc rowSpan="2">
                  <a:txBody>
                    <a:bodyPr/>
                    <a:lstStyle/>
                    <a:p>
                      <a:r>
                        <a:rPr lang="en-GB" sz="1200">
                          <a:latin typeface="Century Gothic" panose="020B0502020202020204" pitchFamily="34" charset="0"/>
                        </a:rPr>
                        <a:t>Actions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Three actions presented with costs</a:t>
                      </a:r>
                    </a:p>
                  </a:txBody>
                  <a:tcPr anchor="ct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extLst>
                  <a:ext uri="{0D108BD9-81ED-4DB2-BD59-A6C34878D82A}">
                    <a16:rowId xmlns:a16="http://schemas.microsoft.com/office/drawing/2014/main" val="3665287296"/>
                  </a:ext>
                </a:extLst>
              </a:tr>
              <a:tr h="457200">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Achieves carbon neutral</a:t>
                      </a:r>
                    </a:p>
                  </a:txBody>
                  <a:tcPr anchor="ct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extLst>
                  <a:ext uri="{0D108BD9-81ED-4DB2-BD59-A6C34878D82A}">
                    <a16:rowId xmlns:a16="http://schemas.microsoft.com/office/drawing/2014/main" val="2273207824"/>
                  </a:ext>
                </a:extLst>
              </a:tr>
              <a:tr h="457200">
                <a:tc>
                  <a:txBody>
                    <a:bodyPr/>
                    <a:lstStyle/>
                    <a:p>
                      <a:endParaRPr lang="en-GB" sz="1200">
                        <a:latin typeface="Century Gothic" panose="020B0502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Persuasive arguments about why to choose them</a:t>
                      </a:r>
                    </a:p>
                  </a:txBody>
                  <a:tcPr anchor="ct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extLst>
                  <a:ext uri="{0D108BD9-81ED-4DB2-BD59-A6C34878D82A}">
                    <a16:rowId xmlns:a16="http://schemas.microsoft.com/office/drawing/2014/main" val="4124342496"/>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latin typeface="Century Gothic" panose="020B0502020202020204" pitchFamily="34" charset="0"/>
                        </a:rPr>
                        <a:t>Offsetting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Offsetting explained</a:t>
                      </a:r>
                    </a:p>
                  </a:txBody>
                  <a:tcPr anchor="ct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extLst>
                  <a:ext uri="{0D108BD9-81ED-4DB2-BD59-A6C34878D82A}">
                    <a16:rowId xmlns:a16="http://schemas.microsoft.com/office/drawing/2014/main" val="3652875782"/>
                  </a:ext>
                </a:extLst>
              </a:tr>
              <a:tr h="457200">
                <a:tc>
                  <a:txBody>
                    <a:bodyPr/>
                    <a:lstStyle/>
                    <a:p>
                      <a:endParaRPr lang="en-GB" sz="1200">
                        <a:latin typeface="Century Gothic" panose="020B0502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Recommendations given with cost per year</a:t>
                      </a:r>
                    </a:p>
                  </a:txBody>
                  <a:tcPr anchor="ct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extLst>
                  <a:ext uri="{0D108BD9-81ED-4DB2-BD59-A6C34878D82A}">
                    <a16:rowId xmlns:a16="http://schemas.microsoft.com/office/drawing/2014/main" val="1993950916"/>
                  </a:ext>
                </a:extLst>
              </a:tr>
              <a:tr h="457200">
                <a:tc>
                  <a:txBody>
                    <a:bodyPr/>
                    <a:lstStyle/>
                    <a:p>
                      <a:endParaRPr lang="en-GB" sz="1200">
                        <a:latin typeface="Century Gothic" panose="020B0502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Persuasive arguments about why to choose them</a:t>
                      </a:r>
                    </a:p>
                  </a:txBody>
                  <a:tcPr anchor="ct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extLst>
                  <a:ext uri="{0D108BD9-81ED-4DB2-BD59-A6C34878D82A}">
                    <a16:rowId xmlns:a16="http://schemas.microsoft.com/office/drawing/2014/main" val="3365041148"/>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latin typeface="Century Gothic" panose="020B0502020202020204" pitchFamily="34" charset="0"/>
                        </a:rPr>
                        <a:t>Conclusion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entury Gothic" panose="020B0502020202020204" pitchFamily="34" charset="0"/>
                        </a:rPr>
                        <a:t>Persuasive plea to choose their plan</a:t>
                      </a:r>
                    </a:p>
                  </a:txBody>
                  <a:tcPr anchor="ct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tc>
                  <a:txBody>
                    <a:bodyPr/>
                    <a:lstStyle/>
                    <a:p>
                      <a:endParaRPr lang="en-GB" sz="1200">
                        <a:latin typeface="Century Gothic" panose="020B0502020202020204" pitchFamily="34" charset="0"/>
                      </a:endParaRPr>
                    </a:p>
                  </a:txBody>
                  <a:tcPr/>
                </a:tc>
                <a:extLst>
                  <a:ext uri="{0D108BD9-81ED-4DB2-BD59-A6C34878D82A}">
                    <a16:rowId xmlns:a16="http://schemas.microsoft.com/office/drawing/2014/main" val="3418181507"/>
                  </a:ext>
                </a:extLst>
              </a:tr>
              <a:tr h="457200">
                <a:tc>
                  <a:txBody>
                    <a:bodyPr/>
                    <a:lstStyle/>
                    <a:p>
                      <a:endParaRPr lang="en-GB" sz="1200">
                        <a:latin typeface="Century Gothic" panose="020B0502020202020204" pitchFamily="34" charset="0"/>
                      </a:endParaRPr>
                    </a:p>
                  </a:txBody>
                  <a:tcPr>
                    <a:lnL w="12700" cmpd="sng">
                      <a:noFill/>
                    </a:lnL>
                    <a:lnR w="12700" cap="flat" cmpd="sng" algn="ctr">
                      <a:solidFill>
                        <a:schemeClr val="tx1"/>
                      </a:solidFill>
                      <a:prstDash val="solid"/>
                      <a:round/>
                      <a:headEnd type="none" w="med" len="med"/>
                      <a:tailEnd type="none" w="med" len="med"/>
                    </a:lnR>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endParaRPr lang="en-GB" sz="1200">
                        <a:latin typeface="Century Gothic" panose="020B0502020202020204" pitchFamily="34" charset="0"/>
                      </a:endParaRPr>
                    </a:p>
                  </a:txBody>
                  <a:tcPr>
                    <a:solidFill>
                      <a:schemeClr val="bg1">
                        <a:lumMod val="75000"/>
                      </a:schemeClr>
                    </a:solidFill>
                  </a:tcPr>
                </a:tc>
                <a:tc>
                  <a:txBody>
                    <a:bodyPr/>
                    <a:lstStyle/>
                    <a:p>
                      <a:endParaRPr lang="en-GB" sz="1200">
                        <a:latin typeface="Century Gothic" panose="020B0502020202020204" pitchFamily="34" charset="0"/>
                      </a:endParaRPr>
                    </a:p>
                  </a:txBody>
                  <a:tcPr>
                    <a:solidFill>
                      <a:schemeClr val="bg1">
                        <a:lumMod val="75000"/>
                      </a:schemeClr>
                    </a:solidFill>
                  </a:tcPr>
                </a:tc>
                <a:tc>
                  <a:txBody>
                    <a:bodyPr/>
                    <a:lstStyle/>
                    <a:p>
                      <a:endParaRPr lang="en-GB" sz="1200">
                        <a:latin typeface="Century Gothic" panose="020B0502020202020204" pitchFamily="34" charset="0"/>
                      </a:endParaRPr>
                    </a:p>
                  </a:txBody>
                  <a:tcPr>
                    <a:solidFill>
                      <a:schemeClr val="bg1">
                        <a:lumMod val="75000"/>
                      </a:schemeClr>
                    </a:solidFill>
                  </a:tcPr>
                </a:tc>
                <a:tc>
                  <a:txBody>
                    <a:bodyPr/>
                    <a:lstStyle/>
                    <a:p>
                      <a:endParaRPr lang="en-GB" sz="1200">
                        <a:latin typeface="Century Gothic" panose="020B0502020202020204" pitchFamily="34" charset="0"/>
                      </a:endParaRPr>
                    </a:p>
                  </a:txBody>
                  <a:tcPr>
                    <a:solidFill>
                      <a:schemeClr val="bg1">
                        <a:lumMod val="75000"/>
                      </a:schemeClr>
                    </a:solidFill>
                  </a:tcPr>
                </a:tc>
                <a:tc>
                  <a:txBody>
                    <a:bodyPr/>
                    <a:lstStyle/>
                    <a:p>
                      <a:endParaRPr lang="en-GB" sz="1200">
                        <a:latin typeface="Century Gothic" panose="020B0502020202020204" pitchFamily="34" charset="0"/>
                      </a:endParaRPr>
                    </a:p>
                  </a:txBody>
                  <a:tcPr>
                    <a:solidFill>
                      <a:schemeClr val="bg1">
                        <a:lumMod val="75000"/>
                      </a:schemeClr>
                    </a:solidFill>
                  </a:tcPr>
                </a:tc>
                <a:tc>
                  <a:txBody>
                    <a:bodyPr/>
                    <a:lstStyle/>
                    <a:p>
                      <a:endParaRPr lang="en-GB" sz="1200">
                        <a:latin typeface="Century Gothic" panose="020B0502020202020204" pitchFamily="34" charset="0"/>
                      </a:endParaRPr>
                    </a:p>
                  </a:txBody>
                  <a:tcPr>
                    <a:solidFill>
                      <a:schemeClr val="bg1">
                        <a:lumMod val="75000"/>
                      </a:schemeClr>
                    </a:solidFill>
                  </a:tcPr>
                </a:tc>
                <a:extLst>
                  <a:ext uri="{0D108BD9-81ED-4DB2-BD59-A6C34878D82A}">
                    <a16:rowId xmlns:a16="http://schemas.microsoft.com/office/drawing/2014/main" val="1395752666"/>
                  </a:ext>
                </a:extLst>
              </a:tr>
            </a:tbl>
          </a:graphicData>
        </a:graphic>
      </p:graphicFrame>
      <p:sp>
        <p:nvSpPr>
          <p:cNvPr id="5" name="TextBox 4">
            <a:extLst>
              <a:ext uri="{FF2B5EF4-FFF2-40B4-BE49-F238E27FC236}">
                <a16:creationId xmlns:a16="http://schemas.microsoft.com/office/drawing/2014/main" id="{4E4B5DEC-AA05-455A-81D4-C2C86D57A515}"/>
              </a:ext>
            </a:extLst>
          </p:cNvPr>
          <p:cNvSpPr txBox="1"/>
          <p:nvPr/>
        </p:nvSpPr>
        <p:spPr>
          <a:xfrm>
            <a:off x="1709660" y="6008737"/>
            <a:ext cx="2564904" cy="461665"/>
          </a:xfrm>
          <a:prstGeom prst="rect">
            <a:avLst/>
          </a:prstGeom>
          <a:noFill/>
        </p:spPr>
        <p:txBody>
          <a:bodyPr wrap="square" rtlCol="0">
            <a:spAutoFit/>
          </a:bodyPr>
          <a:lstStyle/>
          <a:p>
            <a:r>
              <a:rPr lang="en-GB" sz="1200" b="1">
                <a:latin typeface="Century Gothic" panose="020B0502020202020204" pitchFamily="34" charset="0"/>
              </a:rPr>
              <a:t>Total for presentation </a:t>
            </a:r>
          </a:p>
          <a:p>
            <a:r>
              <a:rPr lang="en-GB" sz="1200" b="1">
                <a:latin typeface="Century Gothic" panose="020B0502020202020204" pitchFamily="34" charset="0"/>
              </a:rPr>
              <a:t>(mark out of 30) </a:t>
            </a:r>
          </a:p>
        </p:txBody>
      </p:sp>
      <p:sp>
        <p:nvSpPr>
          <p:cNvPr id="7" name="TextBox 6">
            <a:extLst>
              <a:ext uri="{FF2B5EF4-FFF2-40B4-BE49-F238E27FC236}">
                <a16:creationId xmlns:a16="http://schemas.microsoft.com/office/drawing/2014/main" id="{413943E1-6EDE-479A-ABE8-6CC98C438EC0}"/>
              </a:ext>
            </a:extLst>
          </p:cNvPr>
          <p:cNvSpPr txBox="1"/>
          <p:nvPr/>
        </p:nvSpPr>
        <p:spPr>
          <a:xfrm>
            <a:off x="9085110" y="114112"/>
            <a:ext cx="1184579" cy="338554"/>
          </a:xfrm>
          <a:prstGeom prst="rect">
            <a:avLst/>
          </a:prstGeom>
          <a:noFill/>
        </p:spPr>
        <p:txBody>
          <a:bodyPr wrap="square" rtlCol="0">
            <a:spAutoFit/>
          </a:bodyPr>
          <a:lstStyle/>
          <a:p>
            <a:r>
              <a:rPr lang="en-US" sz="1600" b="1">
                <a:latin typeface="Century Gothic" panose="020B0502020202020204" pitchFamily="34" charset="0"/>
              </a:rPr>
              <a:t>SS4</a:t>
            </a:r>
            <a:endParaRPr lang="en-GB" sz="1600" b="1">
              <a:latin typeface="Century Gothic" panose="020B0502020202020204" pitchFamily="34" charset="0"/>
            </a:endParaRPr>
          </a:p>
        </p:txBody>
      </p:sp>
      <p:pic>
        <p:nvPicPr>
          <p:cNvPr id="8" name="Picture 7">
            <a:extLst>
              <a:ext uri="{FF2B5EF4-FFF2-40B4-BE49-F238E27FC236}">
                <a16:creationId xmlns:a16="http://schemas.microsoft.com/office/drawing/2014/main" id="{98C2855A-F26E-43B6-88C0-3CE33686F46E}"/>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8352881" y="6630322"/>
            <a:ext cx="1324518" cy="174220"/>
          </a:xfrm>
          <a:prstGeom prst="rect">
            <a:avLst/>
          </a:prstGeom>
        </p:spPr>
      </p:pic>
      <p:sp>
        <p:nvSpPr>
          <p:cNvPr id="6" name="TextBox 5">
            <a:extLst>
              <a:ext uri="{FF2B5EF4-FFF2-40B4-BE49-F238E27FC236}">
                <a16:creationId xmlns:a16="http://schemas.microsoft.com/office/drawing/2014/main" id="{CA0AF730-D5E4-4B67-BAF1-76AD14EFC329}"/>
              </a:ext>
            </a:extLst>
          </p:cNvPr>
          <p:cNvSpPr txBox="1"/>
          <p:nvPr/>
        </p:nvSpPr>
        <p:spPr>
          <a:xfrm>
            <a:off x="228600" y="541681"/>
            <a:ext cx="8895293" cy="461665"/>
          </a:xfrm>
          <a:prstGeom prst="rect">
            <a:avLst/>
          </a:prstGeom>
          <a:noFill/>
        </p:spPr>
        <p:txBody>
          <a:bodyPr wrap="square" rtlCol="0">
            <a:spAutoFit/>
          </a:bodyPr>
          <a:lstStyle/>
          <a:p>
            <a:r>
              <a:rPr lang="en-GB" sz="1200">
                <a:latin typeface="Century Gothic" panose="020B0502020202020204" pitchFamily="34" charset="0"/>
              </a:rPr>
              <a:t>Award each ‘content’ item a mark out of 3, where 3 means it was fully covered.</a:t>
            </a:r>
          </a:p>
          <a:p>
            <a:r>
              <a:rPr lang="en-GB" sz="1200">
                <a:latin typeface="Century Gothic" panose="020B0502020202020204" pitchFamily="34" charset="0"/>
              </a:rPr>
              <a:t>Persuasive arguments should include a number of different economic, environmental and social consequences.</a:t>
            </a:r>
          </a:p>
        </p:txBody>
      </p:sp>
    </p:spTree>
    <p:extLst>
      <p:ext uri="{BB962C8B-B14F-4D97-AF65-F5344CB8AC3E}">
        <p14:creationId xmlns:p14="http://schemas.microsoft.com/office/powerpoint/2010/main" val="2267238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C1C7C3A662D6440A0807A4EEF1554AD" ma:contentTypeVersion="5" ma:contentTypeDescription="Create a new document." ma:contentTypeScope="" ma:versionID="a543a0f634eaae59748c410d47d96dcc">
  <xsd:schema xmlns:xsd="http://www.w3.org/2001/XMLSchema" xmlns:xs="http://www.w3.org/2001/XMLSchema" xmlns:p="http://schemas.microsoft.com/office/2006/metadata/properties" xmlns:ns2="f394e9b0-6f8b-40d8-8976-8489f5e4e9bb" targetNamespace="http://schemas.microsoft.com/office/2006/metadata/properties" ma:root="true" ma:fieldsID="6f76fc9f12ec2a13a4b058f1bf6c2845" ns2:_="">
    <xsd:import namespace="f394e9b0-6f8b-40d8-8976-8489f5e4e9b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94e9b0-6f8b-40d8-8976-8489f5e4e9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FC3EF8-D294-477D-841F-A6BD78CBE391}">
  <ds:schemaRefs>
    <ds:schemaRef ds:uri="f394e9b0-6f8b-40d8-8976-8489f5e4e9bb"/>
    <ds:schemaRef ds:uri="http://www.w3.org/XML/1998/namespace"/>
    <ds:schemaRef ds:uri="http://purl.org/dc/elements/1.1/"/>
    <ds:schemaRef ds:uri="http://schemas.microsoft.com/office/2006/documentManagement/types"/>
    <ds:schemaRef ds:uri="http://purl.org/dc/dcmityp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3BBD9069-3A42-4527-9192-7799472741EA}">
  <ds:schemaRefs>
    <ds:schemaRef ds:uri="f394e9b0-6f8b-40d8-8976-8489f5e4e9b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2770203-5002-47FD-924B-8F7C340329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198</TotalTime>
  <Words>1340</Words>
  <Application>Microsoft Office PowerPoint</Application>
  <PresentationFormat>A4 Paper (210x297 mm)</PresentationFormat>
  <Paragraphs>260</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Tahoma</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Gemma Young</dc:creator>
  <cp:lastModifiedBy>Gemma Young</cp:lastModifiedBy>
  <cp:revision>3</cp:revision>
  <dcterms:created xsi:type="dcterms:W3CDTF">2020-11-09T15:08:50Z</dcterms:created>
  <dcterms:modified xsi:type="dcterms:W3CDTF">2021-11-03T15:48:06Z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0x010100AC1C7C3A662D6440A0807A4EEF1554AD</vt:lpwstr>
  </property>
</Properties>
</file>